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3" r:id="rId4"/>
  </p:sldMasterIdLst>
  <p:notesMasterIdLst>
    <p:notesMasterId r:id="rId27"/>
  </p:notesMasterIdLst>
  <p:sldIdLst>
    <p:sldId id="559" r:id="rId5"/>
    <p:sldId id="546" r:id="rId6"/>
    <p:sldId id="541" r:id="rId7"/>
    <p:sldId id="540" r:id="rId8"/>
    <p:sldId id="569" r:id="rId9"/>
    <p:sldId id="570" r:id="rId10"/>
    <p:sldId id="502" r:id="rId11"/>
    <p:sldId id="553" r:id="rId12"/>
    <p:sldId id="551" r:id="rId13"/>
    <p:sldId id="410" r:id="rId14"/>
    <p:sldId id="564" r:id="rId15"/>
    <p:sldId id="539" r:id="rId16"/>
    <p:sldId id="568" r:id="rId17"/>
    <p:sldId id="514" r:id="rId18"/>
    <p:sldId id="547" r:id="rId19"/>
    <p:sldId id="515" r:id="rId20"/>
    <p:sldId id="273" r:id="rId21"/>
    <p:sldId id="566" r:id="rId22"/>
    <p:sldId id="567" r:id="rId23"/>
    <p:sldId id="521" r:id="rId24"/>
    <p:sldId id="562" r:id="rId25"/>
    <p:sldId id="480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 Radić" initials="MR" lastIdx="1" clrIdx="0">
    <p:extLst>
      <p:ext uri="{19B8F6BF-5375-455C-9EA6-DF929625EA0E}">
        <p15:presenceInfo xmlns:p15="http://schemas.microsoft.com/office/powerpoint/2012/main" userId="S-1-5-21-1486923316-1520711441-976723323-4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808"/>
    <a:srgbClr val="E04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hemen\Documents\Skolska\HBSC\HBSC_2018\HBSC_2018_ZUB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Četkanje zubi više od jednom dnevno RH/HBSC 2018.</a:t>
            </a:r>
          </a:p>
        </c:rich>
      </c:tx>
      <c:layout>
        <c:manualLayout>
          <c:xMode val="edge"/>
          <c:yMode val="edge"/>
          <c:x val="0.15898940505297485"/>
          <c:y val="3.52303523035230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573410597513965E-2"/>
          <c:y val="0.12493907773723409"/>
          <c:w val="0.8442039671691407"/>
          <c:h val="0.75689477839660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List1!$R$25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List1!$S$23:$X$24</c:f>
              <c:multiLvlStrCache>
                <c:ptCount val="6"/>
                <c:lvl>
                  <c:pt idx="0">
                    <c:v>M</c:v>
                  </c:pt>
                  <c:pt idx="1">
                    <c:v>Ž</c:v>
                  </c:pt>
                  <c:pt idx="2">
                    <c:v>M</c:v>
                  </c:pt>
                  <c:pt idx="3">
                    <c:v>Ž</c:v>
                  </c:pt>
                  <c:pt idx="4">
                    <c:v>M</c:v>
                  </c:pt>
                  <c:pt idx="5">
                    <c:v>Ž</c:v>
                  </c:pt>
                </c:lvl>
                <c:lvl>
                  <c:pt idx="0">
                    <c:v>11</c:v>
                  </c:pt>
                  <c:pt idx="2">
                    <c:v>13</c:v>
                  </c:pt>
                  <c:pt idx="4">
                    <c:v>15</c:v>
                  </c:pt>
                </c:lvl>
              </c:multiLvlStrCache>
            </c:multiLvlStrRef>
          </c:cat>
          <c:val>
            <c:numRef>
              <c:f>List1!$S$25:$X$25</c:f>
              <c:numCache>
                <c:formatCode>#,##0.0</c:formatCode>
                <c:ptCount val="6"/>
                <c:pt idx="0">
                  <c:v>60.6</c:v>
                </c:pt>
                <c:pt idx="1">
                  <c:v>71.7</c:v>
                </c:pt>
                <c:pt idx="2">
                  <c:v>52.3</c:v>
                </c:pt>
                <c:pt idx="3">
                  <c:v>77.099999999999994</c:v>
                </c:pt>
                <c:pt idx="4">
                  <c:v>53.7</c:v>
                </c:pt>
                <c:pt idx="5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B-4663-A15E-A6D55BCBCB84}"/>
            </c:ext>
          </c:extLst>
        </c:ser>
        <c:ser>
          <c:idx val="1"/>
          <c:order val="1"/>
          <c:tx>
            <c:strRef>
              <c:f>List1!$R$26</c:f>
              <c:strCache>
                <c:ptCount val="1"/>
                <c:pt idx="0">
                  <c:v>HBSC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6818181818181906E-3"/>
                  <c:y val="-3.3167495854063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9B-4663-A15E-A6D55BCBCB84}"/>
                </c:ext>
              </c:extLst>
            </c:dLbl>
            <c:dLbl>
              <c:idx val="1"/>
              <c:layout>
                <c:manualLayout>
                  <c:x val="9.469696969696989E-3"/>
                  <c:y val="-1.326699834162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9B-4663-A15E-A6D55BCBCB84}"/>
                </c:ext>
              </c:extLst>
            </c:dLbl>
            <c:dLbl>
              <c:idx val="5"/>
              <c:layout>
                <c:manualLayout>
                  <c:x val="7.575757575757582E-3"/>
                  <c:y val="3.3167495854063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B-4663-A15E-A6D55BCBCB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List1!$S$23:$X$24</c:f>
              <c:multiLvlStrCache>
                <c:ptCount val="6"/>
                <c:lvl>
                  <c:pt idx="0">
                    <c:v>M</c:v>
                  </c:pt>
                  <c:pt idx="1">
                    <c:v>Ž</c:v>
                  </c:pt>
                  <c:pt idx="2">
                    <c:v>M</c:v>
                  </c:pt>
                  <c:pt idx="3">
                    <c:v>Ž</c:v>
                  </c:pt>
                  <c:pt idx="4">
                    <c:v>M</c:v>
                  </c:pt>
                  <c:pt idx="5">
                    <c:v>Ž</c:v>
                  </c:pt>
                </c:lvl>
                <c:lvl>
                  <c:pt idx="0">
                    <c:v>11</c:v>
                  </c:pt>
                  <c:pt idx="2">
                    <c:v>13</c:v>
                  </c:pt>
                  <c:pt idx="4">
                    <c:v>15</c:v>
                  </c:pt>
                </c:lvl>
              </c:multiLvlStrCache>
            </c:multiLvlStrRef>
          </c:cat>
          <c:val>
            <c:numRef>
              <c:f>List1!$S$26:$X$26</c:f>
              <c:numCache>
                <c:formatCode>#,##0.0</c:formatCode>
                <c:ptCount val="6"/>
                <c:pt idx="0">
                  <c:v>62.1</c:v>
                </c:pt>
                <c:pt idx="1">
                  <c:v>72.400000000000006</c:v>
                </c:pt>
                <c:pt idx="2">
                  <c:v>58.1</c:v>
                </c:pt>
                <c:pt idx="3">
                  <c:v>74.099999999999994</c:v>
                </c:pt>
                <c:pt idx="4">
                  <c:v>56.5</c:v>
                </c:pt>
                <c:pt idx="5">
                  <c:v>75.099999999999994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9B-4663-A15E-A6D55BCBC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08096"/>
        <c:axId val="115288704"/>
      </c:barChart>
      <c:catAx>
        <c:axId val="11510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15288704"/>
        <c:crosses val="autoZero"/>
        <c:auto val="1"/>
        <c:lblAlgn val="ctr"/>
        <c:lblOffset val="100"/>
        <c:noMultiLvlLbl val="0"/>
      </c:catAx>
      <c:valAx>
        <c:axId val="1152887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51080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E8334-F93C-4D48-9A41-F53462C2097C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C1F6-C0BA-4CD8-99C3-81B224DC18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48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id="{B249172B-8FD9-4E8C-8F32-72A094BDC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id="{1B766B8D-6689-454B-9E91-A5C15DAD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sr-Latn-RS">
                <a:latin typeface="Arial" panose="020B0604020202020204" pitchFamily="34" charset="0"/>
              </a:rPr>
              <a:t>Action research</a:t>
            </a:r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DBDE686B-A6FC-46C6-8E6D-53D8C689D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5E1A20C-034D-4B26-9A7E-925F222408E4}" type="slidenum">
              <a:rPr lang="en-GB" altLang="en-US" sz="120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968FD76C-88B5-4893-BB63-898EED20C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1F3F3-64AE-4512-904C-C007052DDBE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1B0C6F43-1683-4C11-B1D4-5E37425B2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1475" y="738188"/>
            <a:ext cx="5926138" cy="3705225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35D1790E-AD9B-4C7F-8E43-0075F61AE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z="14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 cstate="print">
            <a:lum bright="90000" contrast="-100000"/>
          </a:blip>
          <a:stretch>
            <a:fillRect/>
          </a:stretch>
        </p:blipFill>
        <p:spPr>
          <a:xfrm>
            <a:off x="4113161" y="0"/>
            <a:ext cx="5030839" cy="6860235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79512" y="6525344"/>
            <a:ext cx="7175756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HRVATSKI ZAVOD ZA JAVNO ZDRAVSTVO / </a:t>
            </a:r>
            <a:r>
              <a:rPr lang="hr-BA" dirty="0">
                <a:solidFill>
                  <a:schemeClr val="bg1">
                    <a:lumMod val="50000"/>
                  </a:schemeClr>
                </a:solidFill>
              </a:rPr>
              <a:t>PILOT PROJEKT NADZIRANOG ČETKANJA ZUBI U VRTIĆIMA I ŠKOLAMA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F47EEC-1C5C-49D4-AC15-DAB61F0A91A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09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808038"/>
            <a:ext cx="7239227" cy="50323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029" y="1567543"/>
            <a:ext cx="7271884" cy="4453845"/>
          </a:xfrm>
        </p:spPr>
        <p:txBody>
          <a:bodyPr/>
          <a:lstStyle>
            <a:lvl1pPr marL="18097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  <a:lvl2pPr marL="54292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2pPr>
            <a:lvl3pPr marL="893763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3pPr>
            <a:lvl4pPr marL="125412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4pPr>
            <a:lvl5pPr marL="1616075" indent="-180975">
              <a:buFont typeface="Wingdings" pitchFamily="2" charset="2"/>
              <a:buChar char="§"/>
              <a:defRPr sz="2000" b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FB916E-6633-481C-B90D-359C4CFA93DB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8856" y="6214730"/>
            <a:ext cx="2828260" cy="4253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>
              <a:ln>
                <a:noFill/>
              </a:ln>
              <a:solidFill>
                <a:srgbClr val="C20D20"/>
              </a:solidFill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64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6AEB67-E774-45FE-AC12-FB658C9DBF14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5" name="TextBox 4"/>
          <p:cNvSpPr txBox="1"/>
          <p:nvPr userDrawn="1"/>
        </p:nvSpPr>
        <p:spPr>
          <a:xfrm>
            <a:off x="435935" y="6220054"/>
            <a:ext cx="272193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989138"/>
            <a:ext cx="367823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088" y="1989138"/>
            <a:ext cx="367982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D3242-94D7-4EB3-97D2-FE168A86A385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6" name="TextBox 5"/>
          <p:cNvSpPr txBox="1"/>
          <p:nvPr userDrawn="1"/>
        </p:nvSpPr>
        <p:spPr>
          <a:xfrm>
            <a:off x="382772" y="6166884"/>
            <a:ext cx="283889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58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F8709-ED77-442C-90E7-D396988ADC0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80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C72A96-318C-4758-BAE0-D103DF0CD8A6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29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C8999D-BA61-42D8-9C79-1B0973DC5A07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057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094C6-858B-4737-AE31-51409782D2B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6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F59F6-A8F5-4FC7-8426-A07DF1BF3C9C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78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A4D56-99C0-49D4-A82C-355FA1E45DD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71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1341438"/>
            <a:ext cx="1876425" cy="4679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341438"/>
            <a:ext cx="5481638" cy="4679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188F1-9D43-4831-9D29-F5AD363F451D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45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4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18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84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67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4294967295"/>
          </p:nvPr>
        </p:nvSpPr>
        <p:spPr>
          <a:xfrm>
            <a:off x="0" y="6298534"/>
            <a:ext cx="910829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/>
              <a:pPr algn="ct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4294967295"/>
          </p:nvPr>
        </p:nvSpPr>
        <p:spPr>
          <a:xfrm>
            <a:off x="910829" y="6298534"/>
            <a:ext cx="5381817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ta-IN"/>
              <a:t>HRVATSKI ZAVOD ZA JAVNO ZDRAVSTVO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09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9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7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677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8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98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7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31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95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rgbClr val="002542"/>
                </a:solidFill>
              </a:defRPr>
            </a:lvl1pPr>
            <a:lvl2pPr>
              <a:defRPr sz="1600">
                <a:solidFill>
                  <a:srgbClr val="002542"/>
                </a:solidFill>
              </a:defRPr>
            </a:lvl2pPr>
            <a:lvl3pPr>
              <a:defRPr sz="12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46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99CD1B7-7F57-453B-B05B-888EA332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6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rgbClr val="003865"/>
                </a:solidFill>
              </a:defRPr>
            </a:lvl1pPr>
            <a:lvl2pPr>
              <a:defRPr sz="1600">
                <a:solidFill>
                  <a:srgbClr val="003865"/>
                </a:solidFill>
              </a:defRPr>
            </a:lvl2pPr>
            <a:lvl3pPr>
              <a:defRPr sz="1200">
                <a:solidFill>
                  <a:srgbClr val="003865"/>
                </a:solidFill>
              </a:defRPr>
            </a:lvl3pPr>
            <a:lvl4pPr>
              <a:defRPr>
                <a:solidFill>
                  <a:srgbClr val="003865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00386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883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3CC329A4-D2D3-4C87-A20A-B5A5B47C1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BA32F9-D9EC-456C-86A6-05917A91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284F76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120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5711699-C14F-43EF-9DBA-715FA0162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3EA0A-8FE9-4F2E-A0ED-CFEE0241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085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F360E93-A975-4166-9932-DBFBE8578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4761AE-6043-4F39-8F03-7740EA43B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38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3951E52E-2183-4085-9DAE-BCA29DDB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1B4DAC-7296-427F-B685-23346CA9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012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A1682BE-0FA3-496D-B9C0-594068CA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B48A65-E57C-4201-AB26-E0B5CF56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229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CC795EE-A499-4853-91FA-3B208D66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8019A9-D46B-480E-B767-D99EF767A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63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DD1F4E4-DD27-4612-B16D-83511F1A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4FB1D7-1B19-441C-808A-964E6F46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784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146EEC8-E13F-40BA-A0BB-4E5FE0CFD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AC5159-AC0D-46D3-898C-0C38854C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33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76BA920-1640-4664-B6FE-31AFC3D37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1EF358-E823-453B-9B67-18F0FFFA4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88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5D9C9A4-7D8D-453C-91E9-5B4046E4E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D1071C-47A0-4ABE-BC2E-D8237B9E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76" y="1916832"/>
            <a:ext cx="4032449" cy="4680520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6" y="476679"/>
            <a:ext cx="4032448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08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70ED49-C9D6-4BF3-A730-D91DB431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326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53E405-9978-4B80-BCEC-92D0E579A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666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D22F81-2184-42C0-B869-0DF20471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78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4A150F-C97F-4D24-8E86-FAABFA25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190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BBF2D6-CAB2-45A8-ABFA-75E7ADCF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80420" tIns="40200" rIns="80420" bIns="402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altLang="en-US" sz="240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1444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4DFC8-CB30-49C1-B094-E04A1F36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554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E7F43-0290-4B0F-ACBC-D0E71D9B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792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FCFE8-8309-4047-9ECB-D80296C24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568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98605C-549F-45A9-9D76-7B222A6D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80420" tIns="40200" rIns="80420" bIns="40200"/>
          <a:lstStyle/>
          <a:p>
            <a:pPr>
              <a:defRPr/>
            </a:pPr>
            <a:r>
              <a:rPr lang="en-US" sz="2000">
                <a:solidFill>
                  <a:srgbClr val="FFFFFE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736" y="1124744"/>
            <a:ext cx="8424863" cy="5184576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3"/>
            <a:ext cx="8424936" cy="936104"/>
          </a:xfrm>
          <a:prstGeom prst="rect">
            <a:avLst/>
          </a:prstGeom>
        </p:spPr>
        <p:txBody>
          <a:bodyPr vert="horz" lIns="80420" tIns="40200" rIns="80420" bIns="40200"/>
          <a:lstStyle>
            <a:lvl1pPr>
              <a:defRPr sz="3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03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80420" tIns="40200" rIns="80420" bIns="4020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DF5DC9-758F-4879-8347-E78FDCA76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80420" tIns="40200" rIns="80420" bIns="40200"/>
          <a:lstStyle>
            <a:lvl1pPr eaLnBrk="1" hangingPunct="1">
              <a:defRPr sz="2000">
                <a:solidFill>
                  <a:srgbClr val="00254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9EC56F-96AB-4C17-B0BE-1D88EBF4A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lIns="80420" tIns="40200" rIns="80420" bIns="40200"/>
          <a:lstStyle>
            <a:lvl1pPr eaLnBrk="1" hangingPunct="1">
              <a:defRPr sz="2000">
                <a:solidFill>
                  <a:srgbClr val="002542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F5EC8A-EB30-4D17-AA07-87E08BEBC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80420" tIns="40200" rIns="80420" bIns="402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002542"/>
                </a:solidFill>
                <a:ea typeface="ＭＳ Ｐゴシック" panose="020B0600070205080204" pitchFamily="34" charset="-128"/>
              </a:defRPr>
            </a:lvl1pPr>
          </a:lstStyle>
          <a:p>
            <a:fld id="{621D8514-7EE7-41A3-AC06-66A99627F9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7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ABA214-2FCD-45D1-987D-70E996EB7D1F}" type="datetimeFigureOut">
              <a:rPr lang="sr-Latn-CS" smtClean="0"/>
              <a:pPr/>
              <a:t>29.10.2019.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D9A42D-9B16-491D-8465-3E6BC3FCBA5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13" cstate="print">
            <a:lum bright="90000" contrast="-100000"/>
          </a:blip>
          <a:stretch>
            <a:fillRect/>
          </a:stretch>
        </p:blipFill>
        <p:spPr>
          <a:xfrm>
            <a:off x="4113161" y="0"/>
            <a:ext cx="5030839" cy="686023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79512" y="6525344"/>
            <a:ext cx="7175756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HRVATSKI ZAVOD ZA JAVNO ZDRAVSTVO / </a:t>
            </a:r>
            <a:r>
              <a:rPr lang="hr-BA" dirty="0">
                <a:solidFill>
                  <a:schemeClr val="bg1">
                    <a:lumMod val="50000"/>
                  </a:schemeClr>
                </a:solidFill>
              </a:rPr>
              <a:t>PILOT PROJEKT NADZIRANOG ČETKANJA ZUBI U VRTIĆIMA I ŠKOLAMA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" cy="1206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41438"/>
            <a:ext cx="75104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/>
              <a:t>NASLOV NEKOG TEKSTA</a:t>
            </a:r>
            <a:endParaRPr lang="hr-H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989138"/>
            <a:ext cx="7510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/>
              <a:t>PODNASLOV KOJI IDE U NEKOLIKO REDOVA PODNASLOV KOJI IDE U NEKOLIKO REDOVA PODNASLOV KOJI IDE U NEKOLIKO REDOVA PODNASLOV KOJI IDE U NEKOLIKO REDOVA PODNASLOV KOJI IDE U NEKOLIKO REDOVA AKO JE POTREBNO. U NEKOLIKO REDOVA PODNASLOV KOJI IDE U NEKOLIKO REDOVA PODNASLOV KOJI IDE U NEKOLIKO REDOVA AKO JE POTREBNO.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681D955-03A2-4024-B34D-0C346FA95C9E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36871" name="Footer Placeholder 4"/>
          <p:cNvSpPr txBox="1">
            <a:spLocks noGrp="1"/>
          </p:cNvSpPr>
          <p:nvPr userDrawn="1"/>
        </p:nvSpPr>
        <p:spPr bwMode="auto">
          <a:xfrm>
            <a:off x="1214438" y="6299200"/>
            <a:ext cx="7461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ta-IN" sz="800" b="0">
                <a:solidFill>
                  <a:srgbClr val="A6A6A6"/>
                </a:solidFill>
              </a:rPr>
              <a:t>HRVATSKI ZAVOD ZA JAVNO ZDRAVSTVO</a:t>
            </a:r>
            <a:endParaRPr lang="en-US" sz="800" b="0">
              <a:solidFill>
                <a:srgbClr val="A6A6A6"/>
              </a:solidFill>
            </a:endParaRPr>
          </a:p>
        </p:txBody>
      </p:sp>
      <p:sp>
        <p:nvSpPr>
          <p:cNvPr id="36872" name="Slide Number Placeholder 5"/>
          <p:cNvSpPr txBox="1">
            <a:spLocks noGrp="1"/>
          </p:cNvSpPr>
          <p:nvPr userDrawn="1"/>
        </p:nvSpPr>
        <p:spPr bwMode="auto">
          <a:xfrm>
            <a:off x="0" y="6299200"/>
            <a:ext cx="12144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/>
            <a:fld id="{E7810DCD-9634-4264-93A8-69319E9A1B82}" type="slidenum">
              <a:rPr lang="en-US" sz="800" b="0">
                <a:solidFill>
                  <a:srgbClr val="A6A6A6"/>
                </a:solidFill>
              </a:rPr>
              <a:pPr algn="ctr" defTabSz="457200"/>
              <a:t>‹#›</a:t>
            </a:fld>
            <a:endParaRPr lang="en-US" sz="800" b="0">
              <a:solidFill>
                <a:srgbClr val="A6A6A6"/>
              </a:solidFill>
            </a:endParaRPr>
          </a:p>
        </p:txBody>
      </p:sp>
      <p:pic>
        <p:nvPicPr>
          <p:cNvPr id="36873" name="Picture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21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cs typeface="Latha" pitchFamily="2" charset="0"/>
        </a:defRPr>
      </a:lvl9pPr>
    </p:titleStyle>
    <p:bodyStyle>
      <a:lvl1pPr algn="l" defTabSz="457200" rtl="0" fontAlgn="base">
        <a:spcBef>
          <a:spcPct val="0"/>
        </a:spcBef>
        <a:spcAft>
          <a:spcPct val="0"/>
        </a:spcAft>
        <a:defRPr sz="1400" b="1">
          <a:solidFill>
            <a:srgbClr val="CD092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har char="–"/>
        <a:defRPr sz="1200" b="1">
          <a:solidFill>
            <a:srgbClr val="C20D2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har char="•"/>
        <a:defRPr sz="1200" b="1">
          <a:solidFill>
            <a:srgbClr val="C20D2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har char="–"/>
        <a:defRPr sz="1200" b="1">
          <a:solidFill>
            <a:srgbClr val="C20D2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har char="»"/>
        <a:defRPr sz="1200" b="1">
          <a:solidFill>
            <a:srgbClr val="C20D2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6" name="Picture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" cy="12065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1440" y="6542374"/>
            <a:ext cx="910829" cy="182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/>
            <a:fld id="{655ECF81-950B-8D4D-B604-204A90E5492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19">
            <a:lum bright="90000" contrast="-100000"/>
          </a:blip>
          <a:stretch>
            <a:fillRect/>
          </a:stretch>
        </p:blipFill>
        <p:spPr>
          <a:xfrm>
            <a:off x="5370871" y="-2235"/>
            <a:ext cx="3773129" cy="68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25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spc="-10">
          <a:solidFill>
            <a:srgbClr val="483F6A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02075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804159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20622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608311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93688" indent="-293688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F5961"/>
          </a:solidFill>
          <a:latin typeface="+mn-lt"/>
          <a:ea typeface="+mn-ea"/>
          <a:cs typeface="+mn-cs"/>
        </a:defRPr>
      </a:lvl1pPr>
      <a:lvl2pPr marL="393700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00213B"/>
          </a:solidFill>
          <a:latin typeface="+mn-lt"/>
          <a:ea typeface="+mn-ea"/>
          <a:cs typeface="ＭＳ Ｐゴシック" charset="0"/>
        </a:defRPr>
      </a:lvl2pPr>
      <a:lvl3pPr marL="796925" algn="l" rtl="0" eaLnBrk="0" fontAlgn="base" hangingPunct="0">
        <a:spcBef>
          <a:spcPct val="20000"/>
        </a:spcBef>
        <a:spcAft>
          <a:spcPct val="0"/>
        </a:spcAft>
        <a:defRPr sz="1100" b="1">
          <a:solidFill>
            <a:srgbClr val="00213B"/>
          </a:solidFill>
          <a:latin typeface="+mn-lt"/>
          <a:ea typeface="+mn-ea"/>
          <a:cs typeface="ＭＳ Ｐゴシック" charset="0"/>
        </a:defRPr>
      </a:lvl3pPr>
      <a:lvl4pPr marL="1198563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00213B"/>
          </a:solidFill>
          <a:latin typeface="+mn-lt"/>
          <a:ea typeface="+mn-ea"/>
          <a:cs typeface="ＭＳ Ｐゴシック" charset="0"/>
        </a:defRPr>
      </a:lvl4pPr>
      <a:lvl5pPr marL="1601788" algn="l" rtl="0" eaLnBrk="0" fontAlgn="base" hangingPunct="0">
        <a:spcBef>
          <a:spcPct val="20000"/>
        </a:spcBef>
        <a:spcAft>
          <a:spcPct val="0"/>
        </a:spcAft>
        <a:defRPr sz="1100">
          <a:solidFill>
            <a:srgbClr val="00213B"/>
          </a:solidFill>
          <a:latin typeface="+mn-lt"/>
          <a:ea typeface="+mn-ea"/>
          <a:cs typeface="ＭＳ Ｐゴシック" charset="0"/>
        </a:defRPr>
      </a:lvl5pPr>
      <a:lvl6pPr marL="2211422" indent="-20103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213B"/>
          </a:solidFill>
          <a:latin typeface="+mn-lt"/>
          <a:ea typeface="+mn-ea"/>
        </a:defRPr>
      </a:lvl6pPr>
      <a:lvl7pPr marL="2613484" indent="-20103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213B"/>
          </a:solidFill>
          <a:latin typeface="+mn-lt"/>
          <a:ea typeface="+mn-ea"/>
        </a:defRPr>
      </a:lvl7pPr>
      <a:lvl8pPr marL="3015567" indent="-20103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213B"/>
          </a:solidFill>
          <a:latin typeface="+mn-lt"/>
          <a:ea typeface="+mn-ea"/>
        </a:defRPr>
      </a:lvl8pPr>
      <a:lvl9pPr marL="3417644" indent="-20103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075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159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220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311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0381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2456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4523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6615" algn="l" defTabSz="4020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B56B1-BFCA-4E12-B0F6-49EC3809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0323" y="4293096"/>
            <a:ext cx="8140146" cy="1708319"/>
          </a:xfrm>
        </p:spPr>
        <p:txBody>
          <a:bodyPr>
            <a:normAutofit fontScale="90000"/>
          </a:bodyPr>
          <a:lstStyle/>
          <a:p>
            <a:pPr algn="r"/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sc. Ivana Pavić Šimetin, dr. med., </a:t>
            </a:r>
            <a:r>
              <a:rPr lang="hr-H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</a:t>
            </a:r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školske medicine</a:t>
            </a:r>
            <a:b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Voditelj Službe za školsku medicinu, mentalno zdravlje i prevenciju ovisnosti</a:t>
            </a:r>
            <a:b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zamjenica ravnatelja Hrvatskog zavoda za javno zdravstvo</a:t>
            </a:r>
            <a:b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	Zagreb, 23. 10. 2019.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82ACB7-0746-4795-8CA8-0B3752F0C9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0324" y="1772816"/>
            <a:ext cx="8068140" cy="1944216"/>
          </a:xfrm>
          <a:solidFill>
            <a:srgbClr val="C00000"/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hr-HR" altLang="sr-Latn-RS" sz="5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hr-HR" altLang="sr-Latn-RS" sz="54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altLang="sr-Latn-RS" sz="9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Nadzirano </a:t>
            </a:r>
            <a:r>
              <a:rPr lang="hr-HR" altLang="sr-Latn-RS" sz="90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četkanje zubi </a:t>
            </a:r>
            <a:r>
              <a:rPr lang="hr-HR" altLang="sr-Latn-RS" sz="9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 vrtićima i školama</a:t>
            </a:r>
            <a:endParaRPr lang="hr-HR" sz="90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hr-HR" sz="5400" b="1" dirty="0">
              <a:solidFill>
                <a:prstClr val="black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54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48419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CD6BDF62-7DD1-4984-B594-344390A5D6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076" y="828675"/>
            <a:ext cx="8512175" cy="800100"/>
          </a:xfrm>
        </p:spPr>
        <p:txBody>
          <a:bodyPr lIns="80413" tIns="40197" rIns="80413" bIns="40197"/>
          <a:lstStyle/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  <a:latin typeface="+mn-lt"/>
                <a:cs typeface="Arial" charset="0"/>
              </a:rPr>
              <a:t>Cost of nursery tooth-brushing programme and costs / expected savings resulting from actual and anticipated dental treatments</a:t>
            </a:r>
            <a:endParaRPr lang="en-GB" altLang="en-US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105475" name="Picture 5">
            <a:extLst>
              <a:ext uri="{FF2B5EF4-FFF2-40B4-BE49-F238E27FC236}">
                <a16:creationId xmlns:a16="http://schemas.microsoft.com/office/drawing/2014/main" id="{E8A78F89-C54E-45F7-BCCA-343A4F0D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/>
          <a:stretch>
            <a:fillRect/>
          </a:stretch>
        </p:blipFill>
        <p:spPr bwMode="auto">
          <a:xfrm>
            <a:off x="179388" y="1628776"/>
            <a:ext cx="88455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1">
            <a:extLst>
              <a:ext uri="{FF2B5EF4-FFF2-40B4-BE49-F238E27FC236}">
                <a16:creationId xmlns:a16="http://schemas.microsoft.com/office/drawing/2014/main" id="{4D53E308-08F4-4BE5-847E-DD8F5D4A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5589588"/>
            <a:ext cx="72453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13" tIns="40197" rIns="80413" bIns="4019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2542"/>
                </a:solidFill>
                <a:ea typeface="ＭＳ Ｐゴシック" panose="020B0600070205080204" pitchFamily="34" charset="-128"/>
              </a:rPr>
              <a:t>Anopa Y, McMahon AD, Conway DI, Ball GE, McIntosh E, Macpherson LMD. PLOS ONE 2015. DOI:10.1371/journal.pone.0136211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E2A4F9-784B-40DC-A666-F26F25B7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136905" cy="4536504"/>
          </a:xfrm>
        </p:spPr>
        <p:txBody>
          <a:bodyPr/>
          <a:lstStyle/>
          <a:p>
            <a:pPr marL="0" indent="0">
              <a:buNone/>
            </a:pPr>
            <a:endParaRPr lang="hr-H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siječnja 2019. godine</a:t>
            </a: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vrtića i 10 škola – cca 1000 djece </a:t>
            </a: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Svakodnevno četkanje zubi od ožujka do lipnja 2019. </a:t>
            </a: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</a:t>
            </a:r>
          </a:p>
          <a:p>
            <a:pPr marL="0" indent="0">
              <a:buNone/>
            </a:pPr>
            <a:endParaRPr lang="hr-H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pilot projekta: testiranje Standarda nadziranog četkanja zubi u vrtićima i školama</a:t>
            </a:r>
          </a:p>
        </p:txBody>
      </p:sp>
      <p:sp>
        <p:nvSpPr>
          <p:cNvPr id="5" name="Pravokutnik: jedan odsječeni kut 4">
            <a:extLst>
              <a:ext uri="{FF2B5EF4-FFF2-40B4-BE49-F238E27FC236}">
                <a16:creationId xmlns:a16="http://schemas.microsoft.com/office/drawing/2014/main" id="{1E6A04FF-3912-4D5D-9352-21ED4842B531}"/>
              </a:ext>
            </a:extLst>
          </p:cNvPr>
          <p:cNvSpPr/>
          <p:nvPr/>
        </p:nvSpPr>
        <p:spPr bwMode="auto">
          <a:xfrm>
            <a:off x="1547664" y="548680"/>
            <a:ext cx="5616624" cy="1728192"/>
          </a:xfrm>
          <a:prstGeom prst="snip1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Pilot projekt nadziranog četkanja zubi u vrtićima i školama </a:t>
            </a:r>
          </a:p>
        </p:txBody>
      </p:sp>
    </p:spTree>
    <p:extLst>
      <p:ext uri="{BB962C8B-B14F-4D97-AF65-F5344CB8AC3E}">
        <p14:creationId xmlns:p14="http://schemas.microsoft.com/office/powerpoint/2010/main" val="49056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chemeClr val="tx1"/>
                </a:solidFill>
              </a:rPr>
              <a:t>Standardi za </a:t>
            </a:r>
            <a:r>
              <a:rPr lang="hr-HR" dirty="0">
                <a:solidFill>
                  <a:schemeClr val="tx1"/>
                </a:solidFill>
              </a:rPr>
              <a:t>program </a:t>
            </a:r>
            <a:r>
              <a:rPr lang="vi-VN" dirty="0">
                <a:solidFill>
                  <a:schemeClr val="tx1"/>
                </a:solidFill>
              </a:rPr>
              <a:t>nadziranog četkanja zubi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u vrtićima i školama</a:t>
            </a:r>
            <a:r>
              <a:rPr lang="hr-HR" dirty="0">
                <a:solidFill>
                  <a:schemeClr val="tx1"/>
                </a:solidFill>
              </a:rPr>
              <a:t>:</a:t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67543"/>
            <a:ext cx="7798321" cy="4453845"/>
          </a:xfrm>
        </p:spPr>
        <p:txBody>
          <a:bodyPr/>
          <a:lstStyle/>
          <a:p>
            <a:pPr>
              <a:buNone/>
            </a:pPr>
            <a:r>
              <a:rPr lang="hr-HR" sz="1800" dirty="0">
                <a:solidFill>
                  <a:schemeClr val="tx1"/>
                </a:solidFill>
              </a:rPr>
              <a:t>Škotski </a:t>
            </a:r>
            <a:r>
              <a:rPr lang="vi-VN" sz="1800" dirty="0">
                <a:solidFill>
                  <a:schemeClr val="tx1"/>
                </a:solidFill>
              </a:rPr>
              <a:t>nacionaln</a:t>
            </a:r>
            <a:r>
              <a:rPr lang="hr-HR" sz="1800" dirty="0">
                <a:solidFill>
                  <a:schemeClr val="tx1"/>
                </a:solidFill>
              </a:rPr>
              <a:t>i</a:t>
            </a:r>
            <a:r>
              <a:rPr lang="vi-VN" sz="1800" dirty="0">
                <a:solidFill>
                  <a:schemeClr val="tx1"/>
                </a:solidFill>
              </a:rPr>
              <a:t> programa Childsmile, prevedeni</a:t>
            </a:r>
            <a:r>
              <a:rPr lang="hr-HR" sz="1800" dirty="0">
                <a:solidFill>
                  <a:schemeClr val="tx1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i prilagođeni uvjetima predškolskog i školskog sustava u Republici Hrvatskoj. </a:t>
            </a: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</a:rPr>
              <a:t>Uredba (EZ) br. 1223/2009 Europskog parlamenta i Vijeća od 30. studenoga 2009. godine o kozmetičkim proizvodima </a:t>
            </a: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</a:rPr>
              <a:t>˝Protokol četkanja zubi kod djece u dobi od 3-5 godina˝, Stomatološki fakultet, Sveučilište </a:t>
            </a:r>
            <a:r>
              <a:rPr lang="hr-HR" sz="1800" dirty="0" err="1">
                <a:solidFill>
                  <a:schemeClr val="tx1"/>
                </a:solidFill>
              </a:rPr>
              <a:t>Iowa</a:t>
            </a: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hr-HR" sz="1800" b="1" dirty="0">
                <a:solidFill>
                  <a:schemeClr val="tx1"/>
                </a:solidFill>
              </a:rPr>
              <a:t>Doprinos hrvatskih stručnjaka i institucija</a:t>
            </a:r>
            <a:r>
              <a:rPr lang="hr-HR" sz="1800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endParaRPr lang="vi-V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>
            <a:extLst>
              <a:ext uri="{FF2B5EF4-FFF2-40B4-BE49-F238E27FC236}">
                <a16:creationId xmlns:a16="http://schemas.microsoft.com/office/drawing/2014/main" id="{345DEA01-77FD-471B-9124-A3DEBE09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CHILDSMILE</a:t>
            </a:r>
            <a:endParaRPr lang="sr-Latn-RS" altLang="sr-Latn-RS"/>
          </a:p>
        </p:txBody>
      </p:sp>
      <p:sp>
        <p:nvSpPr>
          <p:cNvPr id="19459" name="Content Placeholder 13">
            <a:extLst>
              <a:ext uri="{FF2B5EF4-FFF2-40B4-BE49-F238E27FC236}">
                <a16:creationId xmlns:a16="http://schemas.microsoft.com/office/drawing/2014/main" id="{AA7631B0-7497-4E7A-A299-860601EF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en-US" dirty="0">
                <a:solidFill>
                  <a:schemeClr val="tx2"/>
                </a:solidFill>
              </a:rPr>
              <a:t>Unaprjeđenje oralnog zdravlja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hr-HR" altLang="en-US" dirty="0">
                <a:solidFill>
                  <a:schemeClr val="tx2"/>
                </a:solidFill>
              </a:rPr>
              <a:t>Vrtići i škole diljem Škotske</a:t>
            </a:r>
          </a:p>
          <a:p>
            <a:pPr eaLnBrk="1" hangingPunct="1"/>
            <a:r>
              <a:rPr lang="hr-HR" altLang="en-US" dirty="0">
                <a:solidFill>
                  <a:schemeClr val="tx2"/>
                </a:solidFill>
              </a:rPr>
              <a:t>Nacionalni program od 2006. godine</a:t>
            </a:r>
          </a:p>
          <a:p>
            <a:pPr marL="260604" indent="-260604"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/>
                </a:solidFill>
              </a:rPr>
              <a:t>Prevencija nastanka karijesa</a:t>
            </a:r>
          </a:p>
          <a:p>
            <a:pPr marL="260604" indent="-260604"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/>
                </a:solidFill>
              </a:rPr>
              <a:t>Ušteda zdravstvenog sustava</a:t>
            </a:r>
          </a:p>
          <a:p>
            <a:pPr marL="260604" indent="-260604"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/>
                </a:solidFill>
              </a:rPr>
              <a:t>Ulaganje 2.000.000 GBP – ušteda 5.000.000 GBP godišnje</a:t>
            </a:r>
          </a:p>
          <a:p>
            <a:pPr marL="260604" indent="-260604" fontAlgn="auto">
              <a:spcAft>
                <a:spcPts val="0"/>
              </a:spcAft>
              <a:defRPr/>
            </a:pPr>
            <a:r>
              <a:rPr lang="hr-HR" dirty="0">
                <a:solidFill>
                  <a:schemeClr val="tx2"/>
                </a:solidFill>
              </a:rPr>
              <a:t>Oralno zdravlje jednako dostupno svima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19460" name="Picture 3" descr="Slikovni rezultat za childsmile">
            <a:extLst>
              <a:ext uri="{FF2B5EF4-FFF2-40B4-BE49-F238E27FC236}">
                <a16:creationId xmlns:a16="http://schemas.microsoft.com/office/drawing/2014/main" id="{045AD8AC-D770-4023-93E0-585119CA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35" y="1389460"/>
            <a:ext cx="2038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 descr="hzjz LOGO osnovni">
            <a:extLst>
              <a:ext uri="{FF2B5EF4-FFF2-40B4-BE49-F238E27FC236}">
                <a16:creationId xmlns:a16="http://schemas.microsoft.com/office/drawing/2014/main" id="{4B53E9D7-B6BC-4234-9561-0136DB57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78" y="6000751"/>
            <a:ext cx="10715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 1: Organizacija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3"/>
            <a:ext cx="7128792" cy="2520280"/>
          </a:xfrm>
        </p:spPr>
        <p:txBody>
          <a:bodyPr/>
          <a:lstStyle/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Stavka 1(a) </a:t>
            </a:r>
          </a:p>
          <a:p>
            <a:pPr>
              <a:buNone/>
            </a:pPr>
            <a:r>
              <a:rPr lang="vi-VN" sz="1800" dirty="0">
                <a:solidFill>
                  <a:schemeClr val="tx1"/>
                </a:solidFill>
              </a:rPr>
              <a:t>Provođenje </a:t>
            </a:r>
            <a:r>
              <a:rPr lang="hr-HR" sz="1800" dirty="0">
                <a:solidFill>
                  <a:schemeClr val="tx1"/>
                </a:solidFill>
              </a:rPr>
              <a:t>programa </a:t>
            </a:r>
            <a:r>
              <a:rPr lang="vi-VN" sz="1800" dirty="0">
                <a:solidFill>
                  <a:schemeClr val="tx1"/>
                </a:solidFill>
              </a:rPr>
              <a:t>nadziranog četkanja zubi (pranje zubi) u vrtićima</a:t>
            </a:r>
            <a:r>
              <a:rPr lang="hr-HR" sz="1800" dirty="0">
                <a:solidFill>
                  <a:schemeClr val="tx1"/>
                </a:solidFill>
              </a:rPr>
              <a:t> i</a:t>
            </a:r>
          </a:p>
          <a:p>
            <a:pPr>
              <a:buNone/>
            </a:pPr>
            <a:r>
              <a:rPr lang="vi-VN" sz="1800" dirty="0">
                <a:solidFill>
                  <a:schemeClr val="tx1"/>
                </a:solidFill>
              </a:rPr>
              <a:t>školama mora biti </a:t>
            </a:r>
            <a:r>
              <a:rPr lang="vi-VN" sz="1800" b="1" dirty="0">
                <a:solidFill>
                  <a:schemeClr val="tx1"/>
                </a:solidFill>
              </a:rPr>
              <a:t>u skladu s preporukama Standarda</a:t>
            </a:r>
            <a:r>
              <a:rPr lang="vi-VN" sz="1800" dirty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hr-HR" sz="1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Obrazloženje </a:t>
            </a:r>
          </a:p>
          <a:p>
            <a:pPr lvl="0" algn="just">
              <a:buNone/>
            </a:pPr>
            <a:r>
              <a:rPr lang="hr-HR" sz="1800" dirty="0">
                <a:solidFill>
                  <a:srgbClr val="000000"/>
                </a:solidFill>
              </a:rPr>
              <a:t>Program nadziranog četkanja zubi u vrtićima i školama je učinkovita</a:t>
            </a:r>
          </a:p>
          <a:p>
            <a:pPr lvl="0" algn="just">
              <a:buNone/>
            </a:pPr>
            <a:r>
              <a:rPr lang="hr-HR" sz="1800" dirty="0">
                <a:solidFill>
                  <a:srgbClr val="000000"/>
                </a:solidFill>
              </a:rPr>
              <a:t>mjera u poboljšanju oralnog zdravlja djece u sklopu provedbe</a:t>
            </a:r>
          </a:p>
          <a:p>
            <a:pPr lvl="0" algn="just">
              <a:buNone/>
            </a:pPr>
            <a:r>
              <a:rPr lang="hr-HR" sz="1800" dirty="0">
                <a:solidFill>
                  <a:srgbClr val="000000"/>
                </a:solidFill>
              </a:rPr>
              <a:t>Nacionalnog programa za preventivu i zaštitu oralnog zdravlja.</a:t>
            </a:r>
          </a:p>
          <a:p>
            <a:pPr lvl="0">
              <a:buNone/>
            </a:pPr>
            <a:endParaRPr lang="hr-HR" sz="1800" dirty="0">
              <a:solidFill>
                <a:srgbClr val="000000"/>
              </a:solidFill>
            </a:endParaRPr>
          </a:p>
          <a:p>
            <a:pPr lvl="0">
              <a:buNone/>
            </a:pPr>
            <a:endParaRPr lang="hr-HR" sz="1800" dirty="0">
              <a:solidFill>
                <a:srgbClr val="000000"/>
              </a:solidFill>
            </a:endParaRPr>
          </a:p>
          <a:p>
            <a:pPr lvl="0">
              <a:buNone/>
            </a:pPr>
            <a:endParaRPr lang="hr-HR" sz="1800" dirty="0">
              <a:solidFill>
                <a:srgbClr val="000000"/>
              </a:solidFill>
            </a:endParaRPr>
          </a:p>
          <a:p>
            <a:pPr lvl="0">
              <a:buNone/>
            </a:pPr>
            <a:endParaRPr lang="hr-HR" sz="1800" dirty="0">
              <a:solidFill>
                <a:srgbClr val="000000"/>
              </a:solidFill>
            </a:endParaRPr>
          </a:p>
          <a:p>
            <a:pPr>
              <a:buNone/>
            </a:pPr>
            <a:endParaRPr lang="vi-VN" sz="1000" dirty="0">
              <a:solidFill>
                <a:schemeClr val="tx1"/>
              </a:solidFill>
            </a:endParaRPr>
          </a:p>
          <a:p>
            <a:pPr>
              <a:buNone/>
            </a:pP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 1: Organizacija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79" y="1311275"/>
            <a:ext cx="7271884" cy="5077097"/>
          </a:xfrm>
        </p:spPr>
        <p:txBody>
          <a:bodyPr/>
          <a:lstStyle/>
          <a:p>
            <a:pPr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Kriteriji </a:t>
            </a: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1.1  Pro</a:t>
            </a:r>
            <a:r>
              <a:rPr lang="hr-HR" dirty="0">
                <a:solidFill>
                  <a:schemeClr val="tx1"/>
                </a:solidFill>
              </a:rPr>
              <a:t>gram</a:t>
            </a:r>
            <a:r>
              <a:rPr lang="vi-VN" dirty="0">
                <a:solidFill>
                  <a:schemeClr val="tx1"/>
                </a:solidFill>
              </a:rPr>
              <a:t> može biti na raspolaganju </a:t>
            </a:r>
            <a:r>
              <a:rPr lang="vi-VN" b="1" dirty="0">
                <a:solidFill>
                  <a:schemeClr val="tx1"/>
                </a:solidFill>
              </a:rPr>
              <a:t>svoj djeci</a:t>
            </a:r>
            <a:r>
              <a:rPr lang="hr-HR" b="1" dirty="0">
                <a:solidFill>
                  <a:schemeClr val="tx1"/>
                </a:solidFill>
              </a:rPr>
              <a:t>*</a:t>
            </a:r>
            <a:r>
              <a:rPr lang="vi-VN" dirty="0">
                <a:solidFill>
                  <a:schemeClr val="tx1"/>
                </a:solidFill>
              </a:rPr>
              <a:t>, bez obzira pohađaju li cjelodnevni ili poludnevni program u vrtiću. </a:t>
            </a: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1.2  Djeca </a:t>
            </a:r>
            <a:r>
              <a:rPr lang="vi-VN" b="1" dirty="0">
                <a:solidFill>
                  <a:schemeClr val="tx1"/>
                </a:solidFill>
              </a:rPr>
              <a:t>svaki dan četkaju zube </a:t>
            </a:r>
            <a:r>
              <a:rPr lang="vi-VN" dirty="0">
                <a:solidFill>
                  <a:schemeClr val="tx1"/>
                </a:solidFill>
              </a:rPr>
              <a:t>u sklopu </a:t>
            </a:r>
            <a:r>
              <a:rPr lang="hr-HR" dirty="0">
                <a:solidFill>
                  <a:schemeClr val="tx1"/>
                </a:solidFill>
              </a:rPr>
              <a:t>programa </a:t>
            </a:r>
            <a:r>
              <a:rPr lang="vi-VN" dirty="0">
                <a:solidFill>
                  <a:schemeClr val="tx1"/>
                </a:solidFill>
              </a:rPr>
              <a:t>nadziranog četkanja zubi. </a:t>
            </a: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1.3  Sve ustanove koje su uključene u</a:t>
            </a:r>
            <a:r>
              <a:rPr lang="hr-HR" dirty="0">
                <a:solidFill>
                  <a:schemeClr val="tx1"/>
                </a:solidFill>
              </a:rPr>
              <a:t>program</a:t>
            </a:r>
            <a:r>
              <a:rPr lang="vi-VN" dirty="0">
                <a:solidFill>
                  <a:schemeClr val="tx1"/>
                </a:solidFill>
              </a:rPr>
              <a:t>,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imaju određenog </a:t>
            </a:r>
            <a:r>
              <a:rPr lang="vi-VN" b="1" dirty="0">
                <a:solidFill>
                  <a:schemeClr val="tx1"/>
                </a:solidFill>
              </a:rPr>
              <a:t>voditelja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b="1" dirty="0">
                <a:solidFill>
                  <a:schemeClr val="tx1"/>
                </a:solidFill>
              </a:rPr>
              <a:t>koji je odgovoran </a:t>
            </a:r>
            <a:r>
              <a:rPr lang="vi-VN" dirty="0">
                <a:solidFill>
                  <a:schemeClr val="tx1"/>
                </a:solidFill>
              </a:rPr>
              <a:t>za program četkanja zubi. </a:t>
            </a: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hr-HR" dirty="0">
                <a:solidFill>
                  <a:schemeClr val="tx1"/>
                </a:solidFill>
              </a:rPr>
              <a:t>*Četkice, paste za zube i držači četkica za zube</a:t>
            </a:r>
          </a:p>
          <a:p>
            <a:pPr algn="ctr">
              <a:buNone/>
            </a:pPr>
            <a:r>
              <a:rPr lang="hr-HR" dirty="0">
                <a:solidFill>
                  <a:schemeClr val="tx1"/>
                </a:solidFill>
              </a:rPr>
              <a:t>- donacija tvrtke </a:t>
            </a:r>
            <a:r>
              <a:rPr lang="hr-HR" dirty="0" err="1">
                <a:solidFill>
                  <a:schemeClr val="tx1"/>
                </a:solidFill>
              </a:rPr>
              <a:t>Oral</a:t>
            </a:r>
            <a:r>
              <a:rPr lang="hr-HR" dirty="0">
                <a:solidFill>
                  <a:schemeClr val="tx1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97461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309" y="881743"/>
            <a:ext cx="7271884" cy="5397137"/>
          </a:xfrm>
        </p:spPr>
        <p:txBody>
          <a:bodyPr/>
          <a:lstStyle/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1.4  Svim je ustanovama na raspolaganju </a:t>
            </a:r>
            <a:r>
              <a:rPr lang="hr-HR" b="1" dirty="0">
                <a:solidFill>
                  <a:schemeClr val="tx1"/>
                </a:solidFill>
              </a:rPr>
              <a:t>stručna podrška zdravstvenih voditelja</a:t>
            </a:r>
            <a:r>
              <a:rPr lang="hr-HR" dirty="0">
                <a:solidFill>
                  <a:schemeClr val="tx1"/>
                </a:solidFill>
              </a:rPr>
              <a:t> u predškolskoj ustanovi ili medicinske sestre iz tima školske medicine. </a:t>
            </a:r>
          </a:p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1.5  Svi su provoditelji programa nadziranog četkanja zubi </a:t>
            </a:r>
            <a:r>
              <a:rPr lang="hr-HR" b="1" dirty="0">
                <a:solidFill>
                  <a:schemeClr val="tx1"/>
                </a:solidFill>
              </a:rPr>
              <a:t>prošli edukaciju </a:t>
            </a:r>
            <a:r>
              <a:rPr lang="hr-HR" dirty="0">
                <a:solidFill>
                  <a:schemeClr val="tx1"/>
                </a:solidFill>
              </a:rPr>
              <a:t>o učinkovitom četkanju zubi i postupcima kontrole zaraze. </a:t>
            </a:r>
          </a:p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1.6  Uspostavljene su odgovarajuće mjere za </a:t>
            </a:r>
            <a:r>
              <a:rPr lang="hr-HR" b="1" dirty="0">
                <a:solidFill>
                  <a:schemeClr val="tx1"/>
                </a:solidFill>
              </a:rPr>
              <a:t>suglasnost roditelja* </a:t>
            </a:r>
            <a:r>
              <a:rPr lang="hr-HR" dirty="0">
                <a:solidFill>
                  <a:schemeClr val="tx1"/>
                </a:solidFill>
              </a:rPr>
              <a:t>na način da se podrazumijeva da sva djeca sudjeluju u četkanju zubi zubnom pastom s fluorom, osim one djece čiji roditelji/staratelji u pisanom obliku u upravi ustanove odbiju sudjelovanje ili daju suglasnost za četkanje bez zubne paste ukoliko ne žele četkati sa zubnom pastom bez fluora.</a:t>
            </a:r>
          </a:p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1.7  Vodi se </a:t>
            </a:r>
            <a:r>
              <a:rPr lang="hr-HR" b="1" dirty="0">
                <a:solidFill>
                  <a:schemeClr val="tx1"/>
                </a:solidFill>
              </a:rPr>
              <a:t>evidencija</a:t>
            </a:r>
            <a:r>
              <a:rPr lang="hr-HR" dirty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1.8  </a:t>
            </a:r>
            <a:r>
              <a:rPr lang="hr-HR" b="1" dirty="0">
                <a:solidFill>
                  <a:schemeClr val="tx1"/>
                </a:solidFill>
              </a:rPr>
              <a:t>Svim su ustanovama dostupne cjelovite i skraćene verzije Standarda</a:t>
            </a:r>
            <a:r>
              <a:rPr lang="hr-HR" dirty="0">
                <a:solidFill>
                  <a:schemeClr val="tx1"/>
                </a:solidFill>
              </a:rPr>
              <a:t> za program nadziranog četkanja zubi u vrtićima i školama.</a:t>
            </a:r>
          </a:p>
          <a:p>
            <a:pPr>
              <a:buNone/>
            </a:pPr>
            <a:r>
              <a:rPr lang="hr-HR" dirty="0">
                <a:solidFill>
                  <a:schemeClr val="tx1"/>
                </a:solidFill>
              </a:rPr>
              <a:t>*</a:t>
            </a:r>
            <a:r>
              <a:rPr lang="hr-HR" i="1" dirty="0">
                <a:solidFill>
                  <a:schemeClr val="tx1"/>
                </a:solidFill>
              </a:rPr>
              <a:t>Mišljenje Pravobraniteljice za djecu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jedan odsječeni kut 4">
            <a:extLst>
              <a:ext uri="{FF2B5EF4-FFF2-40B4-BE49-F238E27FC236}">
                <a16:creationId xmlns:a16="http://schemas.microsoft.com/office/drawing/2014/main" id="{9D50440D-BABE-4ED6-BC04-3F3EF55C13AC}"/>
              </a:ext>
            </a:extLst>
          </p:cNvPr>
          <p:cNvSpPr/>
          <p:nvPr/>
        </p:nvSpPr>
        <p:spPr bwMode="auto">
          <a:xfrm>
            <a:off x="251519" y="1484784"/>
            <a:ext cx="3744417" cy="3384376"/>
          </a:xfrm>
          <a:prstGeom prst="snip1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/>
            <a:r>
              <a:rPr lang="hr-HR" sz="2400" dirty="0">
                <a:solidFill>
                  <a:schemeClr val="bg1"/>
                </a:solidFill>
              </a:rPr>
              <a:t>Skraćena verzija Standarda za program nadziranog četkanja zubi u vrtićima i školama mora biti izložena na vidljivom mjestu u vrtićima i školama.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8B911D5-DF21-4EC0-92B9-B8B445E0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4624"/>
            <a:ext cx="486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640398"/>
            <a:ext cx="7239227" cy="503237"/>
          </a:xfrm>
        </p:spPr>
        <p:txBody>
          <a:bodyPr/>
          <a:lstStyle/>
          <a:p>
            <a:r>
              <a:rPr lang="it-IT" dirty="0"/>
              <a:t>Standard 2: Učinkovita preventivna praksa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269" y="1369423"/>
            <a:ext cx="7271884" cy="4453845"/>
          </a:xfrm>
        </p:spPr>
        <p:txBody>
          <a:bodyPr/>
          <a:lstStyle/>
          <a:p>
            <a:pPr>
              <a:buNone/>
            </a:pPr>
            <a:endParaRPr lang="hr-HR" sz="1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Stavka 2(a)</a:t>
            </a:r>
            <a:endParaRPr lang="hr-HR" sz="1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vi-VN" sz="1800" dirty="0">
                <a:solidFill>
                  <a:schemeClr val="tx1"/>
                </a:solidFill>
              </a:rPr>
              <a:t>Djeca  koriste  </a:t>
            </a:r>
            <a:r>
              <a:rPr lang="vi-VN" sz="1800" b="1" dirty="0">
                <a:solidFill>
                  <a:schemeClr val="tx1"/>
                </a:solidFill>
              </a:rPr>
              <a:t>odgovarajuću  količinu  paste  za  zube  </a:t>
            </a:r>
            <a:r>
              <a:rPr lang="vi-VN" sz="1800" dirty="0">
                <a:solidFill>
                  <a:schemeClr val="tx1"/>
                </a:solidFill>
              </a:rPr>
              <a:t>prema  protokolu</a:t>
            </a: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dirty="0">
                <a:solidFill>
                  <a:schemeClr val="tx1"/>
                </a:solidFill>
              </a:rPr>
              <a:t>koji  smanjuje  rizik  za  razvoj zaraze. </a:t>
            </a: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hr-HR" sz="1800" b="1" dirty="0">
                <a:solidFill>
                  <a:schemeClr val="tx1"/>
                </a:solidFill>
              </a:rPr>
              <a:t>Stavka 2(b) </a:t>
            </a: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</a:rPr>
              <a:t>Svako dijete će </a:t>
            </a:r>
            <a:r>
              <a:rPr lang="hr-HR" sz="1800" b="1" dirty="0">
                <a:solidFill>
                  <a:schemeClr val="tx1"/>
                </a:solidFill>
              </a:rPr>
              <a:t>učinkovito koristiti odgovarajuću zubnu četkicu </a:t>
            </a:r>
            <a:r>
              <a:rPr lang="hr-HR" sz="1800" dirty="0">
                <a:solidFill>
                  <a:schemeClr val="tx1"/>
                </a:solidFill>
              </a:rPr>
              <a:t>i </a:t>
            </a:r>
            <a:r>
              <a:rPr lang="hr-HR" sz="1800" b="1" dirty="0">
                <a:solidFill>
                  <a:schemeClr val="tx1"/>
                </a:solidFill>
              </a:rPr>
              <a:t>tehniku</a:t>
            </a:r>
          </a:p>
          <a:p>
            <a:pPr>
              <a:buNone/>
            </a:pPr>
            <a:r>
              <a:rPr lang="hr-HR" sz="1800" dirty="0">
                <a:solidFill>
                  <a:schemeClr val="tx1"/>
                </a:solidFill>
              </a:rPr>
              <a:t>četkanja zubi. </a:t>
            </a:r>
          </a:p>
          <a:p>
            <a:pPr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Stavka 2(c) </a:t>
            </a:r>
            <a:endParaRPr lang="hr-HR" sz="1800" b="1" dirty="0">
              <a:solidFill>
                <a:schemeClr val="tx1"/>
              </a:solidFill>
            </a:endParaRPr>
          </a:p>
          <a:p>
            <a:pPr>
              <a:buNone/>
            </a:pPr>
            <a:endParaRPr lang="vi-VN" sz="1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Četkanje zubi </a:t>
            </a:r>
            <a:r>
              <a:rPr lang="vi-VN" sz="1800" dirty="0">
                <a:solidFill>
                  <a:schemeClr val="tx1"/>
                </a:solidFill>
              </a:rPr>
              <a:t>se organizira na siguran i učinkovit način </a:t>
            </a:r>
            <a:r>
              <a:rPr lang="vi-VN" sz="1800" b="1" dirty="0">
                <a:solidFill>
                  <a:schemeClr val="tx1"/>
                </a:solidFill>
              </a:rPr>
              <a:t>usklađen</a:t>
            </a:r>
            <a:r>
              <a:rPr lang="hr-HR" sz="1800" b="1" dirty="0">
                <a:solidFill>
                  <a:schemeClr val="tx1"/>
                </a:solidFill>
              </a:rPr>
              <a:t>o</a:t>
            </a:r>
            <a:r>
              <a:rPr lang="vi-VN" sz="1800" b="1" dirty="0">
                <a:solidFill>
                  <a:schemeClr val="tx1"/>
                </a:solidFill>
              </a:rPr>
              <a:t> s</a:t>
            </a:r>
            <a:endParaRPr lang="hr-HR" sz="1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sz="1800" b="1" dirty="0">
                <a:solidFill>
                  <a:schemeClr val="tx1"/>
                </a:solidFill>
              </a:rPr>
              <a:t>vrtićkim, školskim i kućnim rutinama. </a:t>
            </a:r>
          </a:p>
          <a:p>
            <a:pPr>
              <a:buNone/>
            </a:pPr>
            <a:endParaRPr lang="vi-VN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 3: Prevencija i kontrola zaraze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25" y="1567543"/>
            <a:ext cx="7239227" cy="5000897"/>
          </a:xfrm>
        </p:spPr>
        <p:txBody>
          <a:bodyPr/>
          <a:lstStyle/>
          <a:p>
            <a:pPr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Stavka 3(a) </a:t>
            </a:r>
            <a:endParaRPr lang="vi-VN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Sustavi za </a:t>
            </a:r>
            <a:r>
              <a:rPr lang="vi-VN" b="1" dirty="0">
                <a:solidFill>
                  <a:schemeClr val="tx1"/>
                </a:solidFill>
              </a:rPr>
              <a:t>odlaganje četkica za zube </a:t>
            </a:r>
            <a:r>
              <a:rPr lang="vi-VN" dirty="0">
                <a:solidFill>
                  <a:schemeClr val="tx1"/>
                </a:solidFill>
              </a:rPr>
              <a:t>trebaju osigurati uvjete </a:t>
            </a: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za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sprječavanje širenja zaraze. </a:t>
            </a: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Stavka 3(b) 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Protokoli čišćenja </a:t>
            </a:r>
            <a:r>
              <a:rPr lang="vi-VN" dirty="0">
                <a:solidFill>
                  <a:schemeClr val="tx1"/>
                </a:solidFill>
              </a:rPr>
              <a:t>smanjuju rizik za razvoj zaraze. </a:t>
            </a: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vi-V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5AAE-E40E-4E3D-B084-55741DE3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Četkanje zubi u vrtićima i školama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8DA12-0EFF-4CD3-BC9B-7189F84C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479" y="2015218"/>
            <a:ext cx="7271884" cy="4453845"/>
          </a:xfrm>
        </p:spPr>
        <p:txBody>
          <a:bodyPr/>
          <a:lstStyle/>
          <a:p>
            <a:r>
              <a:rPr lang="hr-HR" sz="3200" dirty="0">
                <a:solidFill>
                  <a:schemeClr val="tx1"/>
                </a:solidFill>
              </a:rPr>
              <a:t>Prevencija dječjeg karijesa</a:t>
            </a:r>
          </a:p>
          <a:p>
            <a:endParaRPr lang="hr-HR" sz="3200" dirty="0">
              <a:solidFill>
                <a:schemeClr val="tx1"/>
              </a:solidFill>
            </a:endParaRPr>
          </a:p>
          <a:p>
            <a:endParaRPr lang="hr-HR" sz="3200" dirty="0">
              <a:solidFill>
                <a:schemeClr val="tx1"/>
              </a:solidFill>
            </a:endParaRPr>
          </a:p>
          <a:p>
            <a:r>
              <a:rPr lang="hr-HR" sz="3200" dirty="0">
                <a:solidFill>
                  <a:schemeClr val="tx1"/>
                </a:solidFill>
              </a:rPr>
              <a:t>Usvajanje navike </a:t>
            </a:r>
          </a:p>
        </p:txBody>
      </p:sp>
    </p:spTree>
    <p:extLst>
      <p:ext uri="{BB962C8B-B14F-4D97-AF65-F5344CB8AC3E}">
        <p14:creationId xmlns:p14="http://schemas.microsoft.com/office/powerpoint/2010/main" val="50887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7239227" cy="503237"/>
          </a:xfrm>
        </p:spPr>
        <p:txBody>
          <a:bodyPr/>
          <a:lstStyle/>
          <a:p>
            <a:r>
              <a:rPr lang="pl-PL" dirty="0"/>
              <a:t>Standard 3: Prevencija i kontrola zaraze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67543"/>
            <a:ext cx="7416824" cy="5000897"/>
          </a:xfrm>
        </p:spPr>
        <p:txBody>
          <a:bodyPr/>
          <a:lstStyle/>
          <a:p>
            <a:pPr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Stavka 3(a) </a:t>
            </a:r>
            <a:endParaRPr lang="vi-VN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Sustavi za </a:t>
            </a:r>
            <a:r>
              <a:rPr lang="vi-VN" b="1" dirty="0">
                <a:solidFill>
                  <a:schemeClr val="tx1"/>
                </a:solidFill>
              </a:rPr>
              <a:t>odlaganje četkica za zube </a:t>
            </a:r>
            <a:r>
              <a:rPr lang="vi-VN" dirty="0">
                <a:solidFill>
                  <a:schemeClr val="tx1"/>
                </a:solidFill>
              </a:rPr>
              <a:t>trebaju osigurati uvjete za</a:t>
            </a: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dirty="0">
                <a:solidFill>
                  <a:schemeClr val="tx1"/>
                </a:solidFill>
              </a:rPr>
              <a:t>sprječavanje širenja zaraze. </a:t>
            </a: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Stavka 3(b) </a:t>
            </a:r>
            <a:endParaRPr lang="hr-HR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vi-VN" b="1" dirty="0">
                <a:solidFill>
                  <a:schemeClr val="tx1"/>
                </a:solidFill>
              </a:rPr>
              <a:t>Protokoli čišćenja </a:t>
            </a:r>
            <a:r>
              <a:rPr lang="vi-VN" dirty="0">
                <a:solidFill>
                  <a:schemeClr val="tx1"/>
                </a:solidFill>
              </a:rPr>
              <a:t>smanjuju rizik za razvoj zaraze. </a:t>
            </a: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  <a:p>
            <a:pPr>
              <a:buNone/>
            </a:pPr>
            <a:endParaRPr lang="vi-V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70690A-A396-4E7F-B3F0-9DF9972F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VID-20190828-WA0004">
            <a:hlinkClick r:id="" action="ppaction://media"/>
            <a:extLst>
              <a:ext uri="{FF2B5EF4-FFF2-40B4-BE49-F238E27FC236}">
                <a16:creationId xmlns:a16="http://schemas.microsoft.com/office/drawing/2014/main" id="{26987C2C-B8C5-44B7-B7F7-4494D463F0A8}"/>
              </a:ext>
            </a:extLst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846138"/>
            <a:ext cx="2514600" cy="4599086"/>
          </a:xfrm>
        </p:spPr>
      </p:pic>
    </p:spTree>
    <p:extLst>
      <p:ext uri="{BB962C8B-B14F-4D97-AF65-F5344CB8AC3E}">
        <p14:creationId xmlns:p14="http://schemas.microsoft.com/office/powerpoint/2010/main" val="5787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51349" y="2481353"/>
            <a:ext cx="4636876" cy="1739735"/>
          </a:xfrm>
        </p:spPr>
        <p:txBody>
          <a:bodyPr/>
          <a:lstStyle/>
          <a:p>
            <a:pPr algn="ctr"/>
            <a:r>
              <a:rPr lang="hr-HR" altLang="sr-Latn-RS" dirty="0"/>
              <a:t>	      </a:t>
            </a:r>
            <a:r>
              <a:rPr lang="hr-HR" altLang="sr-Latn-R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br>
              <a:rPr lang="hr-HR" altLang="sr-Latn-R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r-HR" altLang="sr-Latn-R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www.hzjz.hr</a:t>
            </a:r>
          </a:p>
        </p:txBody>
      </p:sp>
      <p:pic>
        <p:nvPicPr>
          <p:cNvPr id="17412" name="Picture 3" descr="http://www.kardio.hr/wp-content/uploads/2015/08/hzjz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5" y="4939380"/>
            <a:ext cx="1034654" cy="5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40" y="5127282"/>
            <a:ext cx="1190282" cy="5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2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E5AE3C-D1ED-4829-8DDC-A470EE50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97" y="0"/>
            <a:ext cx="48692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F37A7-9656-4CAA-B622-8C9873E5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7FE354-A965-4FF0-8A1E-00BED1898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8283" y="0"/>
            <a:ext cx="2328589" cy="68883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63CDF5D-CD3D-405B-A60C-0293A44FAEB7}"/>
              </a:ext>
            </a:extLst>
          </p:cNvPr>
          <p:cNvSpPr/>
          <p:nvPr/>
        </p:nvSpPr>
        <p:spPr bwMode="auto">
          <a:xfrm>
            <a:off x="1430658" y="3676651"/>
            <a:ext cx="331467" cy="131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643A1-83AD-4FFE-9C97-3DA6BC471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049" y="4296148"/>
            <a:ext cx="347502" cy="170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F55F3-1401-4672-AB7A-A168B123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649" y="4162797"/>
            <a:ext cx="347502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5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3162-F46B-4D84-806B-7164C98B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9B7693-0DFA-4DF1-B81C-F57987B6B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575" y="1894634"/>
            <a:ext cx="7272338" cy="37989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A1E9F5-ADF2-43FC-B6F7-BCE2BB19E9A1}"/>
              </a:ext>
            </a:extLst>
          </p:cNvPr>
          <p:cNvCxnSpPr>
            <a:cxnSpLocks/>
          </p:cNvCxnSpPr>
          <p:nvPr/>
        </p:nvCxnSpPr>
        <p:spPr bwMode="auto">
          <a:xfrm>
            <a:off x="3552825" y="4895850"/>
            <a:ext cx="0" cy="266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347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HBSC ankete</a:t>
            </a:r>
          </a:p>
        </p:txBody>
      </p:sp>
      <p:graphicFrame>
        <p:nvGraphicFramePr>
          <p:cNvPr id="4" name="Grafikon 3"/>
          <p:cNvGraphicFramePr/>
          <p:nvPr/>
        </p:nvGraphicFramePr>
        <p:xfrm>
          <a:off x="827584" y="1484784"/>
          <a:ext cx="779145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436914" y="808038"/>
            <a:ext cx="7239227" cy="503237"/>
          </a:xfrm>
        </p:spPr>
        <p:txBody>
          <a:bodyPr/>
          <a:lstStyle/>
          <a:p>
            <a:r>
              <a:rPr lang="hr-HR" dirty="0"/>
              <a:t>Rezultati HBSC ankete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340768"/>
            <a:ext cx="74910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>
            <a:extLst>
              <a:ext uri="{FF2B5EF4-FFF2-40B4-BE49-F238E27FC236}">
                <a16:creationId xmlns:a16="http://schemas.microsoft.com/office/drawing/2014/main" id="{780DE053-25D3-4A1F-BF8F-7A3ED3F7A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476" y="708026"/>
            <a:ext cx="6213475" cy="481013"/>
          </a:xfrm>
        </p:spPr>
        <p:txBody>
          <a:bodyPr>
            <a:normAutofit fontScale="90000"/>
          </a:bodyPr>
          <a:lstStyle/>
          <a:p>
            <a:r>
              <a:rPr lang="hr-HR" altLang="en-US" sz="2800" dirty="0">
                <a:solidFill>
                  <a:schemeClr val="tx1"/>
                </a:solidFill>
              </a:rPr>
              <a:t>Zašto prevencija?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128003" name="TextBox 3">
            <a:extLst>
              <a:ext uri="{FF2B5EF4-FFF2-40B4-BE49-F238E27FC236}">
                <a16:creationId xmlns:a16="http://schemas.microsoft.com/office/drawing/2014/main" id="{5196F90F-C56D-4921-A611-4AB45508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1" y="4949825"/>
            <a:ext cx="4608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5" tIns="45601" rIns="91205" bIns="4560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</a:rPr>
              <a:t>Drawing by Thai children from original by McKinlay.  Source: A Sheiham, Promoting the Oral Health of Children, 2</a:t>
            </a:r>
            <a:r>
              <a:rPr lang="en-GB" altLang="en-US" sz="1400" baseline="30000">
                <a:solidFill>
                  <a:srgbClr val="000000"/>
                </a:solidFill>
              </a:rPr>
              <a:t>nd</a:t>
            </a:r>
            <a:r>
              <a:rPr lang="en-GB" altLang="en-US" sz="1400">
                <a:solidFill>
                  <a:srgbClr val="000000"/>
                </a:solidFill>
              </a:rPr>
              <a:t> Ed, Quintessence International, 2014</a:t>
            </a:r>
          </a:p>
        </p:txBody>
      </p:sp>
      <p:pic>
        <p:nvPicPr>
          <p:cNvPr id="128004" name="Picture 3">
            <a:extLst>
              <a:ext uri="{FF2B5EF4-FFF2-40B4-BE49-F238E27FC236}">
                <a16:creationId xmlns:a16="http://schemas.microsoft.com/office/drawing/2014/main" id="{E3A51B66-493C-4810-BBA1-3A85349A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460501"/>
            <a:ext cx="59753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E2A4F9-784B-40DC-A666-F26F25B7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136905" cy="4536504"/>
          </a:xfrm>
        </p:spPr>
        <p:txBody>
          <a:bodyPr/>
          <a:lstStyle/>
          <a:p>
            <a:pPr marL="0" indent="0">
              <a:buNone/>
            </a:pPr>
            <a:endParaRPr lang="hr-H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siječnja 2019. godine</a:t>
            </a: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vrtića i 10 škola – cca 1000 djece </a:t>
            </a: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Svakodnevno četkanje zubi od ožujka do lipnja 2019. </a:t>
            </a:r>
          </a:p>
          <a:p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</a:t>
            </a:r>
          </a:p>
          <a:p>
            <a:pPr marL="0" indent="0">
              <a:buNone/>
            </a:pPr>
            <a:endParaRPr lang="hr-H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četkanje zubi?</a:t>
            </a:r>
          </a:p>
        </p:txBody>
      </p:sp>
      <p:sp>
        <p:nvSpPr>
          <p:cNvPr id="5" name="Pravokutnik: jedan odsječeni kut 4">
            <a:extLst>
              <a:ext uri="{FF2B5EF4-FFF2-40B4-BE49-F238E27FC236}">
                <a16:creationId xmlns:a16="http://schemas.microsoft.com/office/drawing/2014/main" id="{1E6A04FF-3912-4D5D-9352-21ED4842B531}"/>
              </a:ext>
            </a:extLst>
          </p:cNvPr>
          <p:cNvSpPr/>
          <p:nvPr/>
        </p:nvSpPr>
        <p:spPr bwMode="auto">
          <a:xfrm>
            <a:off x="1547664" y="548680"/>
            <a:ext cx="5616624" cy="1728192"/>
          </a:xfrm>
          <a:prstGeom prst="snip1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Pilot projekt nadziranog četkanja zubi u vrtićima i školama </a:t>
            </a:r>
          </a:p>
        </p:txBody>
      </p:sp>
    </p:spTree>
    <p:extLst>
      <p:ext uri="{BB962C8B-B14F-4D97-AF65-F5344CB8AC3E}">
        <p14:creationId xmlns:p14="http://schemas.microsoft.com/office/powerpoint/2010/main" val="389136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E67EECC9-BD00-41F0-9CD7-6099E55E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9" y="908051"/>
            <a:ext cx="619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GB" altLang="en-US" sz="2800">
                <a:solidFill>
                  <a:schemeClr val="bg1"/>
                </a:solidFill>
                <a:ea typeface="ＭＳ Ｐゴシック" panose="020B0600070205080204" pitchFamily="34" charset="-128"/>
              </a:rPr>
              <a:t>Evaluation of Childsmile Programme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7D2C3-2209-4704-874A-A3D62540065E}"/>
              </a:ext>
            </a:extLst>
          </p:cNvPr>
          <p:cNvSpPr txBox="1"/>
          <p:nvPr/>
        </p:nvSpPr>
        <p:spPr>
          <a:xfrm>
            <a:off x="0" y="571501"/>
            <a:ext cx="9144000" cy="1323975"/>
          </a:xfrm>
          <a:prstGeom prst="rect">
            <a:avLst/>
          </a:prstGeom>
          <a:solidFill>
            <a:srgbClr val="005C6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6B89D-F937-4692-BFC7-190E3F157B6C}"/>
              </a:ext>
            </a:extLst>
          </p:cNvPr>
          <p:cNvSpPr txBox="1"/>
          <p:nvPr/>
        </p:nvSpPr>
        <p:spPr>
          <a:xfrm>
            <a:off x="179388" y="571501"/>
            <a:ext cx="8424862" cy="1323975"/>
          </a:xfrm>
          <a:prstGeom prst="rect">
            <a:avLst/>
          </a:prstGeom>
          <a:solidFill>
            <a:srgbClr val="005C6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 err="1">
                <a:solidFill>
                  <a:schemeClr val="bg1"/>
                </a:solidFill>
              </a:rPr>
              <a:t>Toothbrushing</a:t>
            </a:r>
            <a:r>
              <a:rPr lang="en-GB" sz="4000" b="1" dirty="0">
                <a:solidFill>
                  <a:schemeClr val="bg1"/>
                </a:solidFill>
              </a:rPr>
              <a:t> and 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dental caries trends</a:t>
            </a:r>
          </a:p>
        </p:txBody>
      </p:sp>
      <p:sp>
        <p:nvSpPr>
          <p:cNvPr id="100357" name="Content Placeholder 6">
            <a:extLst>
              <a:ext uri="{FF2B5EF4-FFF2-40B4-BE49-F238E27FC236}">
                <a16:creationId xmlns:a16="http://schemas.microsoft.com/office/drawing/2014/main" id="{59A1A6A5-193B-42BF-AE2E-D9CCC36F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sr-Latn-RS"/>
          </a:p>
        </p:txBody>
      </p:sp>
      <p:pic>
        <p:nvPicPr>
          <p:cNvPr id="100358" name="Picture 2">
            <a:extLst>
              <a:ext uri="{FF2B5EF4-FFF2-40B4-BE49-F238E27FC236}">
                <a16:creationId xmlns:a16="http://schemas.microsoft.com/office/drawing/2014/main" id="{422F2E8C-FC01-4C67-B111-E72D3443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2132013"/>
            <a:ext cx="71278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ilagođeni dizajn">
  <a:themeElements>
    <a:clrScheme name="2_Prilagođe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ilagođeni dizajn">
      <a:majorFont>
        <a:latin typeface="Calibri"/>
        <a:ea typeface=""/>
        <a:cs typeface="Latha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200" b="1" i="0" u="none" strike="noStrike" cap="none" normalizeH="0" baseline="0" smtClean="0">
            <a:ln>
              <a:noFill/>
            </a:ln>
            <a:solidFill>
              <a:srgbClr val="C20D2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Prilagođe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ilagođe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ilagođe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4_10108_template_1_v1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1011</TotalTime>
  <Words>775</Words>
  <Application>Microsoft Office PowerPoint</Application>
  <PresentationFormat>Prikaz na zaslonu (4:3)</PresentationFormat>
  <Paragraphs>126</Paragraphs>
  <Slides>22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22</vt:i4>
      </vt:variant>
    </vt:vector>
  </HeadingPairs>
  <TitlesOfParts>
    <vt:vector size="35" baseType="lpstr">
      <vt:lpstr>Arial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Wingdings 3</vt:lpstr>
      <vt:lpstr>Equity</vt:lpstr>
      <vt:lpstr>2_Prilagođeni dizajn</vt:lpstr>
      <vt:lpstr>Wisp</vt:lpstr>
      <vt:lpstr>4_10108_template_1_v1</vt:lpstr>
      <vt:lpstr>dr. sc. Ivana Pavić Šimetin, dr. med., spec. školske medicine Voditelj Službe za školsku medicinu, mentalno zdravlje i prevenciju ovisnosti zamjenica ravnatelja Hrvatskog zavoda za javno zdravstvo               Zagreb, 23. 10. 2019.</vt:lpstr>
      <vt:lpstr>Četkanje zubi u vrtićima i školama</vt:lpstr>
      <vt:lpstr>PowerPoint prezentacija</vt:lpstr>
      <vt:lpstr>PowerPoint prezentacija</vt:lpstr>
      <vt:lpstr>Rezultati HBSC ankete</vt:lpstr>
      <vt:lpstr>Rezultati HBSC ankete</vt:lpstr>
      <vt:lpstr>Zašto prevencija?</vt:lpstr>
      <vt:lpstr>PowerPoint prezentacija</vt:lpstr>
      <vt:lpstr>PowerPoint prezentacija</vt:lpstr>
      <vt:lpstr>Cost of nursery tooth-brushing programme and costs / expected savings resulting from actual and anticipated dental treatments</vt:lpstr>
      <vt:lpstr>PowerPoint prezentacija</vt:lpstr>
      <vt:lpstr>Standardi za program nadziranog četkanja zubi u vrtićima i školama: </vt:lpstr>
      <vt:lpstr>CHILDSMILE</vt:lpstr>
      <vt:lpstr>Standard 1: Organizacija</vt:lpstr>
      <vt:lpstr>Standard 1: Organizacija</vt:lpstr>
      <vt:lpstr>PowerPoint prezentacija</vt:lpstr>
      <vt:lpstr>PowerPoint prezentacija</vt:lpstr>
      <vt:lpstr>Standard 2: Učinkovita preventivna praksa</vt:lpstr>
      <vt:lpstr>Standard 3: Prevencija i kontrola zaraze</vt:lpstr>
      <vt:lpstr>Standard 3: Prevencija i kontrola zaraze</vt:lpstr>
      <vt:lpstr>PowerPoint prezentacija</vt:lpstr>
      <vt:lpstr>       HVALA NA PAŽNJI!    www.hzjz.hr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Zrinka Didak</dc:creator>
  <cp:lastModifiedBy>Marijana Radić</cp:lastModifiedBy>
  <cp:revision>123</cp:revision>
  <dcterms:created xsi:type="dcterms:W3CDTF">2019-01-10T19:00:03Z</dcterms:created>
  <dcterms:modified xsi:type="dcterms:W3CDTF">2019-10-29T13:32:23Z</dcterms:modified>
</cp:coreProperties>
</file>