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15"/>
  </p:notesMasterIdLst>
  <p:sldIdLst>
    <p:sldId id="256" r:id="rId3"/>
    <p:sldId id="257" r:id="rId4"/>
    <p:sldId id="270" r:id="rId5"/>
    <p:sldId id="258" r:id="rId6"/>
    <p:sldId id="265" r:id="rId7"/>
    <p:sldId id="259" r:id="rId8"/>
    <p:sldId id="260" r:id="rId9"/>
    <p:sldId id="261" r:id="rId10"/>
    <p:sldId id="262" r:id="rId11"/>
    <p:sldId id="263" r:id="rId12"/>
    <p:sldId id="264" r:id="rId13"/>
    <p:sldId id="4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2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C7A0-1080-4A1D-A86B-1F6BA1C6BF9C}" type="datetimeFigureOut">
              <a:rPr lang="hr-HR" smtClean="0"/>
              <a:pPr/>
              <a:t>29.10.2019.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95E99-3370-47FA-B25C-9AE3FD12C28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F47EEC-1C5C-49D4-AC15-DAB61F0A91A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738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6" y="808039"/>
            <a:ext cx="9652303" cy="5032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372" y="1567544"/>
            <a:ext cx="9695845" cy="4453845"/>
          </a:xfrm>
        </p:spPr>
        <p:txBody>
          <a:bodyPr/>
          <a:lstStyle>
            <a:lvl1pPr marL="18097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54292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2pPr>
            <a:lvl3pPr marL="893763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3pPr>
            <a:lvl4pPr marL="125412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4pPr>
            <a:lvl5pPr marL="161607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FB916E-6633-481C-B90D-359C4CFA93DB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98475" y="6214730"/>
            <a:ext cx="3771013" cy="4253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57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6AEB67-E774-45FE-AC12-FB658C9DBF14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5" name="TextBox 4"/>
          <p:cNvSpPr txBox="1"/>
          <p:nvPr userDrawn="1"/>
        </p:nvSpPr>
        <p:spPr>
          <a:xfrm>
            <a:off x="581247" y="6220054"/>
            <a:ext cx="362924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3625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267" y="1989138"/>
            <a:ext cx="490431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0785" y="1989138"/>
            <a:ext cx="4906433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5D3242-94D7-4EB3-97D2-FE168A86A385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6" name="TextBox 5"/>
          <p:cNvSpPr txBox="1"/>
          <p:nvPr userDrawn="1"/>
        </p:nvSpPr>
        <p:spPr>
          <a:xfrm>
            <a:off x="510363" y="6166884"/>
            <a:ext cx="378519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49676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F8709-ED77-442C-90E7-D396988ADC0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01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72A96-318C-4758-BAE0-D103DF0CD8A6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31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C8999D-BA61-42D8-9C79-1B0973DC5A07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7455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094C6-858B-4737-AE31-51409782D2B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33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F59F6-A8F5-4FC7-8426-A07DF1BF3C9C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890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CA4D56-99C0-49D4-A82C-355FA1E45DD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24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5318" y="1341438"/>
            <a:ext cx="2501900" cy="4679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267" y="1341438"/>
            <a:ext cx="7308851" cy="4679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188F1-9D43-4831-9D29-F5AD363F451D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09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4294967295"/>
          </p:nvPr>
        </p:nvSpPr>
        <p:spPr>
          <a:xfrm>
            <a:off x="0" y="6298534"/>
            <a:ext cx="1214438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fld id="{655ECF81-950B-8D4D-B604-204A90E54929}" type="slidenum">
              <a:rPr lang="en-US"/>
              <a:pPr algn="ctr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4294967295"/>
          </p:nvPr>
        </p:nvSpPr>
        <p:spPr>
          <a:xfrm>
            <a:off x="1214438" y="6298534"/>
            <a:ext cx="7175756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ta-IN"/>
              <a:t>HRVATSKI ZAVOD ZA JAVNO ZDRAVSTVO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6" name="Picture 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21920" y="6542374"/>
            <a:ext cx="1214438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/>
            <a:fld id="{655ECF81-950B-8D4D-B604-204A90E5492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19">
            <a:lum bright="90000" contrast="-100000"/>
          </a:blip>
          <a:stretch>
            <a:fillRect/>
          </a:stretch>
        </p:blipFill>
        <p:spPr>
          <a:xfrm>
            <a:off x="7161161" y="-2235"/>
            <a:ext cx="5030839" cy="6860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3267" y="1341439"/>
            <a:ext cx="10013951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/>
              <a:t>NASLOV NEKOG TEKSTA</a:t>
            </a:r>
            <a:endParaRPr lang="hr-H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3267" y="1989138"/>
            <a:ext cx="1001395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/>
              <a:t>PODNASLOV KOJI IDE U NEKOLIKO REDOVA PODNASLOV KOJI IDE U NEKOLIKO REDOVA PODNASLOV KOJI IDE U NEKOLIKO REDOVA PODNASLOV KOJI IDE U NEKOLIKO REDOVA PODNASLOV KOJI IDE U NEKOLIKO REDOVA AKO JE POTREBNO. U NEKOLIKO REDOVA PODNASLOV KOJI IDE U NEKOLIKO REDOVA PODNASLOV KOJI IDE U NEKOLIKO REDOVA AKO JE POTREBNO.</a:t>
            </a: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681D955-03A2-4024-B34D-0C346FA95C9E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36871" name="Footer Placeholder 4"/>
          <p:cNvSpPr txBox="1">
            <a:spLocks noGrp="1"/>
          </p:cNvSpPr>
          <p:nvPr userDrawn="1"/>
        </p:nvSpPr>
        <p:spPr bwMode="auto">
          <a:xfrm>
            <a:off x="1619251" y="6299200"/>
            <a:ext cx="994833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ta-IN" sz="800" b="0">
                <a:solidFill>
                  <a:srgbClr val="A6A6A6"/>
                </a:solidFill>
              </a:rPr>
              <a:t>HRVATSKI ZAVOD ZA JAVNO ZDRAVSTVO</a:t>
            </a:r>
            <a:endParaRPr lang="en-US" sz="800" b="0">
              <a:solidFill>
                <a:srgbClr val="A6A6A6"/>
              </a:solidFill>
            </a:endParaRPr>
          </a:p>
        </p:txBody>
      </p:sp>
      <p:sp>
        <p:nvSpPr>
          <p:cNvPr id="36872" name="Slide Number Placeholder 5"/>
          <p:cNvSpPr txBox="1">
            <a:spLocks noGrp="1"/>
          </p:cNvSpPr>
          <p:nvPr userDrawn="1"/>
        </p:nvSpPr>
        <p:spPr bwMode="auto">
          <a:xfrm>
            <a:off x="0" y="6299201"/>
            <a:ext cx="1619251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E7810DCD-9634-4264-93A8-69319E9A1B82}" type="slidenum">
              <a:rPr lang="en-US" sz="800" b="0">
                <a:solidFill>
                  <a:srgbClr val="A6A6A6"/>
                </a:solidFill>
              </a:rPr>
              <a:pPr algn="ctr" defTabSz="457200"/>
              <a:t>‹#›</a:t>
            </a:fld>
            <a:endParaRPr lang="en-US" sz="800" b="0">
              <a:solidFill>
                <a:srgbClr val="A6A6A6"/>
              </a:solidFill>
            </a:endParaRPr>
          </a:p>
        </p:txBody>
      </p:sp>
      <p:pic>
        <p:nvPicPr>
          <p:cNvPr id="36873" name="Picture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625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9pPr>
    </p:titleStyle>
    <p:bodyStyle>
      <a:lvl1pPr algn="l" defTabSz="457200" rtl="0" fontAlgn="base">
        <a:spcBef>
          <a:spcPct val="0"/>
        </a:spcBef>
        <a:spcAft>
          <a:spcPct val="0"/>
        </a:spcAft>
        <a:defRPr sz="1400" b="1">
          <a:solidFill>
            <a:srgbClr val="CD092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har char="–"/>
        <a:defRPr sz="1200" b="1">
          <a:solidFill>
            <a:srgbClr val="C20D2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har char="•"/>
        <a:defRPr sz="1200" b="1">
          <a:solidFill>
            <a:srgbClr val="C20D2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har char="–"/>
        <a:defRPr sz="1200" b="1">
          <a:solidFill>
            <a:srgbClr val="C20D2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803" y="1408693"/>
            <a:ext cx="6624456" cy="3224267"/>
          </a:xfrm>
        </p:spPr>
        <p:txBody>
          <a:bodyPr>
            <a:normAutofit fontScale="90000"/>
          </a:bodyPr>
          <a:lstStyle/>
          <a:p>
            <a:r>
              <a:rPr lang="hr-BA" dirty="0">
                <a:solidFill>
                  <a:schemeClr val="tx1"/>
                </a:solidFill>
              </a:rPr>
              <a:t>PROGRAM NADZIRANOG ČETKANJA ZUBI U VRTIĆIMA I ŠKOLAMA</a:t>
            </a:r>
          </a:p>
        </p:txBody>
      </p:sp>
      <p:pic>
        <p:nvPicPr>
          <p:cNvPr id="4" name="Picture 3" descr="http://www.kardio.hr/wp-content/uploads/2015/08/hzjz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98" y="5842221"/>
            <a:ext cx="1379538" cy="78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3" y="5833093"/>
            <a:ext cx="1734319" cy="8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6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2720" y="809002"/>
            <a:ext cx="8915400" cy="3778250"/>
          </a:xfrm>
        </p:spPr>
        <p:txBody>
          <a:bodyPr/>
          <a:lstStyle/>
          <a:p>
            <a:pPr marL="0" indent="0">
              <a:buNone/>
            </a:pPr>
            <a:r>
              <a:rPr lang="hr-BA" b="1" dirty="0"/>
              <a:t>ČETVRTI KORAK</a:t>
            </a:r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r>
              <a:rPr lang="hr-BA" b="1" dirty="0"/>
              <a:t>VAŽNO JE NAUČITI!</a:t>
            </a:r>
          </a:p>
          <a:p>
            <a:pPr marL="0" indent="0">
              <a:buNone/>
            </a:pPr>
            <a:endParaRPr lang="hr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0" y="2698127"/>
            <a:ext cx="6548841" cy="3312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4433" y="3429000"/>
            <a:ext cx="3429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Nakon četkanja nema ispiranja zubne paste. Višak zubne paste potrebno je ispljunuti!</a:t>
            </a:r>
          </a:p>
          <a:p>
            <a:endParaRPr lang="hr-BA" dirty="0"/>
          </a:p>
          <a:p>
            <a:endParaRPr lang="hr-BA" dirty="0"/>
          </a:p>
          <a:p>
            <a:endParaRPr lang="hr-BA" dirty="0"/>
          </a:p>
        </p:txBody>
      </p:sp>
      <p:sp>
        <p:nvSpPr>
          <p:cNvPr id="6" name="Right Arrow 5"/>
          <p:cNvSpPr/>
          <p:nvPr/>
        </p:nvSpPr>
        <p:spPr>
          <a:xfrm>
            <a:off x="7268878" y="3744569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93843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192" y="822121"/>
            <a:ext cx="3388636" cy="5318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4" y="889232"/>
            <a:ext cx="3388636" cy="5092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215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53396" y="5061988"/>
            <a:ext cx="5904656" cy="667692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br>
              <a:rPr lang="hr-HR" altLang="sr-Latn-R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altLang="sr-Latn-R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altLang="sr-Latn-R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altLang="sr-Latn-R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244F3B-2195-4C33-99B5-028B43B0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407" y="210112"/>
            <a:ext cx="7492633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2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79658"/>
            <a:ext cx="8911687" cy="1280890"/>
          </a:xfrm>
        </p:spPr>
        <p:txBody>
          <a:bodyPr/>
          <a:lstStyle/>
          <a:p>
            <a:r>
              <a:rPr lang="hr-BA" dirty="0">
                <a:solidFill>
                  <a:schemeClr val="tx1"/>
                </a:solidFill>
              </a:rPr>
              <a:t>Prevencija karijesa kod djece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88823"/>
          </a:xfrm>
        </p:spPr>
        <p:txBody>
          <a:bodyPr>
            <a:normAutofit/>
          </a:bodyPr>
          <a:lstStyle/>
          <a:p>
            <a:r>
              <a:rPr lang="hr-BA" b="1" dirty="0"/>
              <a:t>Karijes je bolest tvrdih zubnih tkiva </a:t>
            </a:r>
          </a:p>
          <a:p>
            <a:r>
              <a:rPr lang="hr-BA" b="1" dirty="0"/>
              <a:t>Karijes nastaje djelovanjem više čimbenika:</a:t>
            </a:r>
          </a:p>
          <a:p>
            <a:endParaRPr lang="hr-BA" b="1" dirty="0"/>
          </a:p>
          <a:p>
            <a:pPr>
              <a:buNone/>
            </a:pPr>
            <a:r>
              <a:rPr lang="hr-BA" b="1" dirty="0"/>
              <a:t>      način prehrane   djelovanje bakterija    održavanje oralne higijene</a:t>
            </a:r>
          </a:p>
          <a:p>
            <a:endParaRPr lang="hr-BA" b="1" dirty="0"/>
          </a:p>
          <a:p>
            <a:r>
              <a:rPr lang="hr-BA" b="1" dirty="0"/>
              <a:t>Karijes u dječjoj dobi treba spriječiti i liječiti </a:t>
            </a:r>
          </a:p>
          <a:p>
            <a:r>
              <a:rPr lang="hr-BA" b="1" dirty="0"/>
              <a:t>Zdravlje mliječnih zuba je bitno za zdravlje trajnih zuba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98" y="187295"/>
            <a:ext cx="2778125" cy="1600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3559629" y="3115491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564777" y="3095897"/>
            <a:ext cx="509451" cy="1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7576457" y="3122022"/>
            <a:ext cx="509451" cy="1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7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7" y="156755"/>
            <a:ext cx="10267406" cy="6479176"/>
          </a:xfrm>
        </p:spPr>
        <p:txBody>
          <a:bodyPr/>
          <a:lstStyle/>
          <a:p>
            <a:pPr>
              <a:buNone/>
            </a:pPr>
            <a:r>
              <a:rPr lang="hr-HR" dirty="0"/>
              <a:t>                                            </a:t>
            </a:r>
            <a:r>
              <a:rPr lang="hr-HR" b="1" dirty="0"/>
              <a:t>SPRJEČAVANJE KARIJESA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991395" y="640081"/>
            <a:ext cx="1436915" cy="705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5819504" y="829491"/>
            <a:ext cx="770708" cy="339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93577" y="431074"/>
            <a:ext cx="1985554" cy="875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59430" y="1423851"/>
            <a:ext cx="2534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Pravilna prehrana: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Više svježeg voća i povrća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Manje ljepljive hrane i slatkiša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Piti vodu umjesto bezalkoholnih gaziranih i zaslađenih napitaka </a:t>
            </a:r>
          </a:p>
          <a:p>
            <a:endParaRPr lang="hr-HR" dirty="0"/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5695406" y="1436914"/>
            <a:ext cx="228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Pravilna i redovita oralna higijena:</a:t>
            </a:r>
          </a:p>
          <a:p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Zubi se četkaju </a:t>
            </a:r>
            <a:r>
              <a:rPr lang="hr-HR" b="1" dirty="0"/>
              <a:t>svaki dan</a:t>
            </a:r>
            <a:r>
              <a:rPr lang="hr-HR" dirty="0"/>
              <a:t>, dva puta dnevno (prije spavanja i barem još jednom u toku dana)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Četkanje zubi 2 minute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Zubna četkica i pasta za zube koja sadrži fluor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Roditelju </a:t>
            </a:r>
            <a:r>
              <a:rPr lang="hr-HR" b="1" dirty="0"/>
              <a:t>nadziru</a:t>
            </a:r>
            <a:r>
              <a:rPr lang="hr-HR" dirty="0"/>
              <a:t> i </a:t>
            </a:r>
            <a:r>
              <a:rPr lang="hr-HR" b="1" dirty="0"/>
              <a:t>pomažu</a:t>
            </a:r>
            <a:r>
              <a:rPr lang="hr-HR" dirty="0"/>
              <a:t> djeci četkati zube kod kuće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26434" y="1410789"/>
            <a:ext cx="2495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Redoviti posjeti doktoru dentalne medicine i edukacija roditelja o važnosti oralnog zdravlja djeteta</a:t>
            </a:r>
          </a:p>
        </p:txBody>
      </p:sp>
      <p:pic>
        <p:nvPicPr>
          <p:cNvPr id="1027" name="Picture 3" descr="C:\Users\Zrinka\Desktop\slike za radionicu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653" y="3375434"/>
            <a:ext cx="3373437" cy="253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solidFill>
                  <a:schemeClr val="tx1"/>
                </a:solidFill>
              </a:rPr>
              <a:t>Program nadziranog četkanja zubi u vrtićima i školama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401" y="1593669"/>
            <a:ext cx="8915400" cy="4317553"/>
          </a:xfrm>
        </p:spPr>
        <p:txBody>
          <a:bodyPr>
            <a:normAutofit/>
          </a:bodyPr>
          <a:lstStyle/>
          <a:p>
            <a:endParaRPr lang="hr-BA" b="1" dirty="0"/>
          </a:p>
          <a:p>
            <a:r>
              <a:rPr lang="hr-BA" b="1" dirty="0"/>
              <a:t>Provodi se u vrtićima i školama u nekoliko županija</a:t>
            </a:r>
          </a:p>
          <a:p>
            <a:r>
              <a:rPr lang="hr-BA" b="1" dirty="0"/>
              <a:t>Program provodi: </a:t>
            </a:r>
            <a:r>
              <a:rPr lang="hr-BA" dirty="0"/>
              <a:t>Hrvatski zavod za javno zdravstvo i Ministarstvo zdravstva, uz podršku Pravobraniteljice za djecu i Ministarstva znanosti i obrazovanja.</a:t>
            </a:r>
          </a:p>
          <a:p>
            <a:r>
              <a:rPr lang="hr-BA" b="1" dirty="0"/>
              <a:t>Djeca </a:t>
            </a:r>
            <a:r>
              <a:rPr lang="hr-BA" dirty="0"/>
              <a:t>od 3. godine života u vrtićima i djeca u 1. razredu osnovne škole</a:t>
            </a:r>
          </a:p>
          <a:p>
            <a:r>
              <a:rPr lang="hr-BA" b="1" dirty="0"/>
              <a:t>Razviti navike </a:t>
            </a:r>
            <a:r>
              <a:rPr lang="hr-BA" dirty="0"/>
              <a:t>svakodnevnog održavanja oralne higijene već od najranije životne dobi</a:t>
            </a:r>
          </a:p>
          <a:p>
            <a:r>
              <a:rPr lang="hr-BA" b="1" dirty="0"/>
              <a:t>Demonstrirati </a:t>
            </a:r>
            <a:r>
              <a:rPr lang="hr-BA" dirty="0"/>
              <a:t>način korištenja zubne četkice i zubne paste</a:t>
            </a:r>
          </a:p>
          <a:p>
            <a:r>
              <a:rPr lang="hr-BA" b="1" dirty="0"/>
              <a:t>Nadzirati</a:t>
            </a:r>
            <a:r>
              <a:rPr lang="hr-BA" dirty="0"/>
              <a:t> provođenje postupka četkanja zubi kod djece</a:t>
            </a:r>
          </a:p>
          <a:p>
            <a:r>
              <a:rPr lang="hr-BA" b="1" dirty="0"/>
              <a:t>Besplatne četkice i paste za zube </a:t>
            </a:r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endParaRPr lang="hr-BA" dirty="0">
              <a:latin typeface="Bookman Old Style" panose="02050604050505020204" pitchFamily="18" charset="0"/>
            </a:endParaRPr>
          </a:p>
          <a:p>
            <a:endParaRPr lang="hr-BA" dirty="0"/>
          </a:p>
          <a:p>
            <a:pPr marL="0" indent="0">
              <a:buNone/>
            </a:pPr>
            <a:endParaRPr lang="hr-BA" b="1" dirty="0"/>
          </a:p>
          <a:p>
            <a:pPr marL="0" indent="0">
              <a:buNone/>
            </a:pPr>
            <a:endParaRPr lang="hr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33" y="4446685"/>
            <a:ext cx="2227469" cy="20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4A4-F4BC-47F6-83A0-BE462E09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45" y="120771"/>
            <a:ext cx="9449309" cy="128089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Standardi za program nadziranog četkanja zubi u vrtićima i školama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120D5-E0E7-4045-9757-6D679607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361" y="1996581"/>
            <a:ext cx="3297063" cy="2921726"/>
          </a:xfrm>
        </p:spPr>
        <p:txBody>
          <a:bodyPr>
            <a:normAutofit fontScale="85000" lnSpcReduction="10000"/>
          </a:bodyPr>
          <a:lstStyle/>
          <a:p>
            <a:r>
              <a:rPr lang="hr-BA" b="1" dirty="0"/>
              <a:t>Standardi za program nadziranog četkanja zubi u vrtićima i školama i skraćene verzije Standarda</a:t>
            </a:r>
            <a:endParaRPr lang="hr-BA" dirty="0"/>
          </a:p>
          <a:p>
            <a:r>
              <a:rPr lang="hr-BA" dirty="0"/>
              <a:t>Dostupni u vrtićima i školama</a:t>
            </a:r>
          </a:p>
          <a:p>
            <a:r>
              <a:rPr lang="hr-BA" dirty="0"/>
              <a:t>Educirani su provoditelji programa (odgajatelji/učitelji, zdravstveni voditelji iz vrtića te medicinske sestre iz timova školske medicine)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129B7F-6EDF-4958-864A-D6C195C9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0" y="1996581"/>
            <a:ext cx="3120705" cy="44377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85410AA-4FFD-43BA-B3C1-0DD0AA398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044" y="1422803"/>
            <a:ext cx="3590489" cy="53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2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solidFill>
                  <a:schemeClr val="tx1"/>
                </a:solidFill>
              </a:rPr>
              <a:t>Nadzirano četkanje zubi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835" y="1950719"/>
            <a:ext cx="8915400" cy="4395387"/>
          </a:xfrm>
        </p:spPr>
        <p:txBody>
          <a:bodyPr>
            <a:normAutofit/>
          </a:bodyPr>
          <a:lstStyle/>
          <a:p>
            <a:r>
              <a:rPr lang="hr-HR" dirty="0"/>
              <a:t>Podrazumijeva se da sva djeca sudjeluju u četkanju zubi zubnom pastom s fluorom</a:t>
            </a:r>
          </a:p>
          <a:p>
            <a:r>
              <a:rPr lang="hr-HR" dirty="0"/>
              <a:t>Roditelji/staratelji imaju pravo u pisanom obliku u upravi ustanove odbiti sudjelovanje</a:t>
            </a:r>
          </a:p>
          <a:p>
            <a:r>
              <a:rPr lang="hr-HR" dirty="0"/>
              <a:t>Zubne </a:t>
            </a:r>
            <a:r>
              <a:rPr lang="hr-HR" b="1" dirty="0"/>
              <a:t>četkice se posebno označavaju za svako dijete </a:t>
            </a:r>
            <a:r>
              <a:rPr lang="hr-HR" dirty="0"/>
              <a:t>u svrhu lakšeg                  prepoznavanja</a:t>
            </a:r>
            <a:endParaRPr lang="hr-BA" dirty="0"/>
          </a:p>
          <a:p>
            <a:r>
              <a:rPr lang="hr-HR" dirty="0"/>
              <a:t>Osigurani su odgovarajući </a:t>
            </a:r>
            <a:r>
              <a:rPr lang="hr-HR" b="1" dirty="0"/>
              <a:t>sustavi za odlaganje zubnih četkica</a:t>
            </a:r>
          </a:p>
          <a:p>
            <a:r>
              <a:rPr lang="hr-HR" dirty="0"/>
              <a:t>Provođenje </a:t>
            </a:r>
            <a:r>
              <a:rPr lang="hr-HR" b="1" dirty="0"/>
              <a:t>nadziranog četkanja zubi </a:t>
            </a:r>
            <a:r>
              <a:rPr lang="hr-HR" dirty="0"/>
              <a:t>u skupinama ili individualno (dok djeca stoje ili sjede) u suhim prostorima ili nad umivaonikom, uz preporuku četkanja u suhim prostorima dok djeca sjede u klupama</a:t>
            </a:r>
          </a:p>
          <a:p>
            <a:pPr>
              <a:buNone/>
            </a:pPr>
            <a:br>
              <a:rPr lang="hr-HR" dirty="0"/>
            </a:br>
            <a:endParaRPr lang="hr-BA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45593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25" y="487105"/>
            <a:ext cx="8911687" cy="1280890"/>
          </a:xfrm>
        </p:spPr>
        <p:txBody>
          <a:bodyPr/>
          <a:lstStyle/>
          <a:p>
            <a:r>
              <a:rPr lang="hr-BA" dirty="0">
                <a:solidFill>
                  <a:schemeClr val="tx1"/>
                </a:solidFill>
              </a:rPr>
              <a:t>Poučavanje - korak po korak do cilja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14949"/>
          </a:xfrm>
        </p:spPr>
        <p:txBody>
          <a:bodyPr/>
          <a:lstStyle/>
          <a:p>
            <a:pPr marL="0" indent="0">
              <a:buNone/>
            </a:pPr>
            <a:r>
              <a:rPr lang="hr-BA" b="1" dirty="0"/>
              <a:t>PRVI KORAK</a:t>
            </a:r>
          </a:p>
          <a:p>
            <a:pPr marL="0" indent="0">
              <a:buNone/>
            </a:pPr>
            <a:endParaRPr lang="hr-B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78" y="2710587"/>
            <a:ext cx="2114550" cy="2162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2411" y="2267114"/>
            <a:ext cx="3783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BA" dirty="0"/>
              <a:t>  Provoditelj programa </a:t>
            </a:r>
            <a:r>
              <a:rPr lang="hr-HR" dirty="0"/>
              <a:t>istiskuje razmaz paste za zube ili pastu veličine zrna graška na čistu površinu kao što je tanjur. 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  Koristi se zubna pasta koja   sadrži 1450 ppm fluora u skladu sa Uredbom Europskog Parlamenta i Vijeća o kozmetičkim proizvodima (</a:t>
            </a:r>
            <a:r>
              <a:rPr lang="hr-HR" u="sng" dirty="0"/>
              <a:t>utvrđena količina fluora u pasti koja sprječava karijes, a nije štetna za zdravlje djeteta</a:t>
            </a:r>
            <a:r>
              <a:rPr lang="hr-HR" dirty="0"/>
              <a:t>)</a:t>
            </a:r>
            <a:endParaRPr lang="hr-BA" dirty="0"/>
          </a:p>
          <a:p>
            <a:endParaRPr lang="hr-BA" dirty="0"/>
          </a:p>
        </p:txBody>
      </p:sp>
      <p:sp>
        <p:nvSpPr>
          <p:cNvPr id="7" name="Right Arrow 6"/>
          <p:cNvSpPr/>
          <p:nvPr/>
        </p:nvSpPr>
        <p:spPr>
          <a:xfrm>
            <a:off x="5199129" y="3453523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07372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8715" y="760576"/>
            <a:ext cx="8915400" cy="4911992"/>
          </a:xfrm>
        </p:spPr>
        <p:txBody>
          <a:bodyPr/>
          <a:lstStyle/>
          <a:p>
            <a:pPr marL="0" indent="0">
              <a:buNone/>
            </a:pPr>
            <a:r>
              <a:rPr lang="hr-BA" b="1" dirty="0"/>
              <a:t>DRUGI KORAK</a:t>
            </a:r>
          </a:p>
          <a:p>
            <a:pPr marL="0" indent="0">
              <a:buNone/>
            </a:pPr>
            <a:endParaRPr lang="hr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9" y="1369648"/>
            <a:ext cx="5385445" cy="4928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9707" y="577874"/>
            <a:ext cx="33584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/>
              <a:t>   Dijete (pod nadzorom) uzima četkicu iz sustava za odlaganje četkica za zube</a:t>
            </a:r>
          </a:p>
          <a:p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Zubne četkice su označene posebno za svako dijete</a:t>
            </a:r>
          </a:p>
          <a:p>
            <a:pPr marL="285750" indent="-285750"/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Ne dodiruju se međusobno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Zubne četkice zamjenjuju se jednom u 3 do 4 mjeseca (u slučaju ako zubna četkica padne na pod nakon čega se odlaže u otpad- rezervna četkica osigurana)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251946" y="3435921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15886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8536" y="783364"/>
            <a:ext cx="8915400" cy="5181599"/>
          </a:xfrm>
        </p:spPr>
        <p:txBody>
          <a:bodyPr/>
          <a:lstStyle/>
          <a:p>
            <a:pPr marL="0" indent="0">
              <a:buNone/>
            </a:pPr>
            <a:r>
              <a:rPr lang="hr-BA" b="1" dirty="0"/>
              <a:t>TREĆI KORAK  </a:t>
            </a:r>
          </a:p>
          <a:p>
            <a:pPr marL="0" indent="0">
              <a:buNone/>
            </a:pPr>
            <a:endParaRPr lang="hr-BA" b="1" dirty="0"/>
          </a:p>
          <a:p>
            <a:pPr marL="0" indent="0">
              <a:buNone/>
            </a:pPr>
            <a:r>
              <a:rPr lang="hr-BA" b="1" dirty="0"/>
              <a:t>  ČETKANJE ZUBI U SUHIM PROSTORIMA</a:t>
            </a:r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702F0125-01DC-4A78-B4FA-968DAB0EE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34" y="2158841"/>
            <a:ext cx="7772400" cy="43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974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Prilagođeni dizajn">
  <a:themeElements>
    <a:clrScheme name="2_Prilagođe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ilagođeni dizajn">
      <a:majorFont>
        <a:latin typeface="Calibri"/>
        <a:ea typeface=""/>
        <a:cs typeface="Latha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Prilagođe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746</TotalTime>
  <Words>512</Words>
  <Application>Microsoft Office PowerPoint</Application>
  <PresentationFormat>Široki zaslon</PresentationFormat>
  <Paragraphs>70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Century Gothic</vt:lpstr>
      <vt:lpstr>Wingdings</vt:lpstr>
      <vt:lpstr>Wingdings 3</vt:lpstr>
      <vt:lpstr>Wisp</vt:lpstr>
      <vt:lpstr>2_Prilagođeni dizajn</vt:lpstr>
      <vt:lpstr>PROGRAM NADZIRANOG ČETKANJA ZUBI U VRTIĆIMA I ŠKOLAMA</vt:lpstr>
      <vt:lpstr>Prevencija karijesa kod djece</vt:lpstr>
      <vt:lpstr>PowerPoint prezentacija</vt:lpstr>
      <vt:lpstr>Program nadziranog četkanja zubi u vrtićima i školama</vt:lpstr>
      <vt:lpstr>Standardi za program nadziranog četkanja zubi u vrtićima i školama</vt:lpstr>
      <vt:lpstr>Nadzirano četkanje zubi</vt:lpstr>
      <vt:lpstr>Poučavanje - korak po korak do cilja</vt:lpstr>
      <vt:lpstr>PowerPoint prezentacija</vt:lpstr>
      <vt:lpstr>PowerPoint prezentacija</vt:lpstr>
      <vt:lpstr>PowerPoint prezentacija</vt:lpstr>
      <vt:lpstr>PowerPoint prezentacija</vt:lpstr>
      <vt:lpstr>HVALA NA PAŽNJI!   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PROJEKT NADZIRANOG ČETKANJA ZUBI U VRTIĆIMA I ŠKOLAMA</dc:title>
  <dc:creator>Admin</dc:creator>
  <cp:lastModifiedBy>Marijana Radić</cp:lastModifiedBy>
  <cp:revision>94</cp:revision>
  <dcterms:created xsi:type="dcterms:W3CDTF">2019-01-04T14:54:42Z</dcterms:created>
  <dcterms:modified xsi:type="dcterms:W3CDTF">2019-10-29T13:44:50Z</dcterms:modified>
</cp:coreProperties>
</file>