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68" r:id="rId5"/>
    <p:sldId id="258" r:id="rId6"/>
    <p:sldId id="262" r:id="rId7"/>
    <p:sldId id="259" r:id="rId8"/>
    <p:sldId id="260" r:id="rId9"/>
    <p:sldId id="264" r:id="rId10"/>
    <p:sldId id="481" r:id="rId11"/>
    <p:sldId id="482" r:id="rId12"/>
    <p:sldId id="483" r:id="rId13"/>
    <p:sldId id="265" r:id="rId14"/>
    <p:sldId id="263" r:id="rId15"/>
    <p:sldId id="269" r:id="rId16"/>
    <p:sldId id="267" r:id="rId17"/>
    <p:sldId id="484" r:id="rId18"/>
    <p:sldId id="487" r:id="rId19"/>
    <p:sldId id="486" r:id="rId20"/>
    <p:sldId id="485" r:id="rId21"/>
    <p:sldId id="488" r:id="rId22"/>
    <p:sldId id="266" r:id="rId23"/>
    <p:sldId id="556" r:id="rId24"/>
    <p:sldId id="271" r:id="rId25"/>
    <p:sldId id="554" r:id="rId26"/>
    <p:sldId id="555" r:id="rId27"/>
    <p:sldId id="557" r:id="rId28"/>
    <p:sldId id="560" r:id="rId29"/>
    <p:sldId id="480" r:id="rId3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A214-2FCD-45D1-987D-70E996EB7D1F}" type="datetimeFigureOut">
              <a:rPr lang="sr-Latn-CS" smtClean="0"/>
              <a:pPr/>
              <a:t>29.10.2019.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AD9A42D-9B16-491D-8465-3E6BC3FCBA52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pic>
        <p:nvPicPr>
          <p:cNvPr id="14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" cy="1206500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 userDrawn="1"/>
        </p:nvPicPr>
        <p:blipFill>
          <a:blip r:embed="rId3" cstate="print">
            <a:lum bright="90000" contrast="-100000"/>
          </a:blip>
          <a:stretch>
            <a:fillRect/>
          </a:stretch>
        </p:blipFill>
        <p:spPr>
          <a:xfrm>
            <a:off x="4113161" y="0"/>
            <a:ext cx="5030839" cy="6860235"/>
          </a:xfrm>
          <a:prstGeom prst="rect">
            <a:avLst/>
          </a:prstGeom>
        </p:spPr>
      </p:pic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179512" y="6525344"/>
            <a:ext cx="7175756" cy="1821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HRVATSKI ZAVOD ZA JAVNO ZDRAVSTVO / </a:t>
            </a:r>
            <a:r>
              <a:rPr lang="hr-BA" dirty="0">
                <a:solidFill>
                  <a:schemeClr val="bg1">
                    <a:lumMod val="50000"/>
                  </a:schemeClr>
                </a:solidFill>
              </a:rPr>
              <a:t>PILOT PROJEKT NADZIRANOG ČETKANJA ZUBI U VRTIĆIMA I ŠKOLAMA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A214-2FCD-45D1-987D-70E996EB7D1F}" type="datetimeFigureOut">
              <a:rPr lang="sr-Latn-CS" smtClean="0"/>
              <a:pPr/>
              <a:t>29.10.2019.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A42D-9B16-491D-8465-3E6BC3FCBA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A214-2FCD-45D1-987D-70E996EB7D1F}" type="datetimeFigureOut">
              <a:rPr lang="sr-Latn-CS" smtClean="0"/>
              <a:pPr/>
              <a:t>29.10.2019.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A42D-9B16-491D-8465-3E6BC3FCBA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46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16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04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83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0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87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 userDrawn="1">
            <p:ph type="sldNum" sz="quarter" idx="4294967295"/>
          </p:nvPr>
        </p:nvSpPr>
        <p:spPr>
          <a:xfrm>
            <a:off x="0" y="6298534"/>
            <a:ext cx="910829" cy="1821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="0" i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algn="ctr"/>
            <a:fld id="{655ECF81-950B-8D4D-B604-204A90E54929}" type="slidenum">
              <a:rPr lang="en-US"/>
              <a:pPr algn="ctr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4294967295"/>
          </p:nvPr>
        </p:nvSpPr>
        <p:spPr>
          <a:xfrm>
            <a:off x="910829" y="6298534"/>
            <a:ext cx="5381817" cy="1821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="0" i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ta-IN"/>
              <a:t>HRVATSKI ZAVOD ZA JAVNO ZDRAVSTVO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76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55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A214-2FCD-45D1-987D-70E996EB7D1F}" type="datetimeFigureOut">
              <a:rPr lang="sr-Latn-CS" smtClean="0"/>
              <a:pPr/>
              <a:t>29.10.2019.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A42D-9B16-491D-8465-3E6BC3FCBA52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76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8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3948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894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0927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93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531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79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A214-2FCD-45D1-987D-70E996EB7D1F}" type="datetimeFigureOut">
              <a:rPr lang="sr-Latn-CS" smtClean="0"/>
              <a:pPr/>
              <a:t>29.10.2019.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hr-HR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AD9A42D-9B16-491D-8465-3E6BC3FCBA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A214-2FCD-45D1-987D-70E996EB7D1F}" type="datetimeFigureOut">
              <a:rPr lang="sr-Latn-CS" smtClean="0"/>
              <a:pPr/>
              <a:t>29.10.2019.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A42D-9B16-491D-8465-3E6BC3FCBA52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A214-2FCD-45D1-987D-70E996EB7D1F}" type="datetimeFigureOut">
              <a:rPr lang="sr-Latn-CS" smtClean="0"/>
              <a:pPr/>
              <a:t>29.10.2019.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A42D-9B16-491D-8465-3E6BC3FCBA52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A214-2FCD-45D1-987D-70E996EB7D1F}" type="datetimeFigureOut">
              <a:rPr lang="sr-Latn-CS" smtClean="0"/>
              <a:pPr/>
              <a:t>29.10.2019.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A42D-9B16-491D-8465-3E6BC3FCBA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A214-2FCD-45D1-987D-70E996EB7D1F}" type="datetimeFigureOut">
              <a:rPr lang="sr-Latn-CS" smtClean="0"/>
              <a:pPr/>
              <a:t>29.10.2019.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A42D-9B16-491D-8465-3E6BC3FCBA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A214-2FCD-45D1-987D-70E996EB7D1F}" type="datetimeFigureOut">
              <a:rPr lang="sr-Latn-CS" smtClean="0"/>
              <a:pPr/>
              <a:t>29.10.2019.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A42D-9B16-491D-8465-3E6BC3FCBA52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A214-2FCD-45D1-987D-70E996EB7D1F}" type="datetimeFigureOut">
              <a:rPr lang="sr-Latn-CS" smtClean="0"/>
              <a:pPr/>
              <a:t>29.10.2019.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AD9A42D-9B16-491D-8465-3E6BC3FCBA52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9ABA214-2FCD-45D1-987D-70E996EB7D1F}" type="datetimeFigureOut">
              <a:rPr lang="sr-Latn-CS" smtClean="0"/>
              <a:pPr/>
              <a:t>29.10.2019.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AD9A42D-9B16-491D-8465-3E6BC3FCBA52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13" cstate="print">
            <a:lum bright="90000" contrast="-100000"/>
          </a:blip>
          <a:stretch>
            <a:fillRect/>
          </a:stretch>
        </p:blipFill>
        <p:spPr>
          <a:xfrm>
            <a:off x="4113161" y="0"/>
            <a:ext cx="5030839" cy="6860235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79512" y="6525344"/>
            <a:ext cx="7175756" cy="1821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HRVATSKI ZAVOD ZA JAVNO ZDRAVSTVO / </a:t>
            </a:r>
            <a:r>
              <a:rPr lang="hr-BA" dirty="0">
                <a:solidFill>
                  <a:schemeClr val="bg1">
                    <a:lumMod val="50000"/>
                  </a:schemeClr>
                </a:solidFill>
              </a:rPr>
              <a:t>PILOT PROJEKT NADZIRANOG ČETKANJA ZUBI U VRTIĆIMA I ŠKOLAMA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2" name="Picture 7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219200" cy="1206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6" name="Picture 7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914400" cy="120650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91440" y="6542374"/>
            <a:ext cx="910829" cy="1821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algn="ctr"/>
            <a:fld id="{655ECF81-950B-8D4D-B604-204A90E54929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19">
            <a:lum bright="90000" contrast="-100000"/>
          </a:blip>
          <a:stretch>
            <a:fillRect/>
          </a:stretch>
        </p:blipFill>
        <p:spPr>
          <a:xfrm>
            <a:off x="5370871" y="-2235"/>
            <a:ext cx="3773129" cy="68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4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ZIAutCGbb4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hzjz.hr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700808"/>
            <a:ext cx="8280920" cy="2139094"/>
          </a:xfrm>
        </p:spPr>
        <p:txBody>
          <a:bodyPr>
            <a:normAutofit/>
          </a:bodyPr>
          <a:lstStyle/>
          <a:p>
            <a:pPr algn="l"/>
            <a:r>
              <a:rPr lang="hr-H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STANDARDI ZA PROGRAM NADZIRANOG ČETKANJA ZUBI </a:t>
            </a:r>
            <a:br>
              <a:rPr lang="hr-H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hr-H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 VRTIĆIMA I ŠKOLAMA</a:t>
            </a:r>
          </a:p>
        </p:txBody>
      </p:sp>
      <p:pic>
        <p:nvPicPr>
          <p:cNvPr id="4" name="Picture 3" descr="http://www.kardio.hr/wp-content/uploads/2015/08/hzjz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733256"/>
            <a:ext cx="1632002" cy="92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733256"/>
            <a:ext cx="1800200" cy="92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3E9BC0D3-A8FE-4264-A5EA-A0C3509C03F1}"/>
              </a:ext>
            </a:extLst>
          </p:cNvPr>
          <p:cNvSpPr txBox="1"/>
          <p:nvPr/>
        </p:nvSpPr>
        <p:spPr>
          <a:xfrm>
            <a:off x="5364088" y="4725144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r-HR" sz="1200" b="1" dirty="0">
                <a:solidFill>
                  <a:prstClr val="black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mr. sc. Marijana Radić Vuleta, dr. med. </a:t>
            </a:r>
            <a:r>
              <a:rPr lang="hr-HR" sz="1200" b="1" dirty="0" err="1">
                <a:solidFill>
                  <a:prstClr val="black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dent</a:t>
            </a:r>
            <a:r>
              <a:rPr lang="hr-HR" sz="1200" b="1" dirty="0">
                <a:solidFill>
                  <a:prstClr val="black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r-HR" sz="1200" b="1" dirty="0">
                <a:solidFill>
                  <a:prstClr val="black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Hrvatski zavod za javno zdravstvo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1385D4-2962-4FB9-91ED-BE50F777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70705F0-4830-4F0C-9F20-BC4695A2E9C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1658" y="1268760"/>
            <a:ext cx="6120680" cy="4248471"/>
          </a:xfrm>
        </p:spPr>
      </p:pic>
    </p:spTree>
    <p:extLst>
      <p:ext uri="{BB962C8B-B14F-4D97-AF65-F5344CB8AC3E}">
        <p14:creationId xmlns:p14="http://schemas.microsoft.com/office/powerpoint/2010/main" val="772174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365D7F-E0CB-4D82-A75E-6AD5E7A9B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7B1FAF7-CAC9-4C50-BF05-368F7EF84F2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41318"/>
            <a:ext cx="7772400" cy="4384963"/>
          </a:xfrm>
        </p:spPr>
      </p:pic>
    </p:spTree>
    <p:extLst>
      <p:ext uri="{BB962C8B-B14F-4D97-AF65-F5344CB8AC3E}">
        <p14:creationId xmlns:p14="http://schemas.microsoft.com/office/powerpoint/2010/main" val="2612156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85852" y="500042"/>
            <a:ext cx="7416824" cy="5857916"/>
          </a:xfrm>
        </p:spPr>
        <p:txBody>
          <a:bodyPr/>
          <a:lstStyle/>
          <a:p>
            <a:pPr>
              <a:buNone/>
            </a:pPr>
            <a:r>
              <a:rPr lang="hr-HR" b="1" dirty="0">
                <a:latin typeface="Arial" pitchFamily="34" charset="0"/>
                <a:cs typeface="Arial" pitchFamily="34" charset="0"/>
              </a:rPr>
              <a:t>MODEL B- četkanje zubi nad umivaonikom</a:t>
            </a:r>
          </a:p>
          <a:p>
            <a:pPr>
              <a:buNone/>
            </a:pPr>
            <a:endParaRPr lang="hr-HR" sz="2000" dirty="0">
              <a:latin typeface="Arial" pitchFamily="34" charset="0"/>
              <a:cs typeface="Arial" pitchFamily="34" charset="0"/>
            </a:endParaRP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Djeca uzimaju svoju zubnu četkicu iz sustava za odlaganje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Zubi se četkaju nad umivaonikom (optimalno dvoje djece u isto vrijeme)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Višak zubne paste ISPLJUNUTI!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Postupak nakon četkanja zubi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3F47F8D-D2FF-46C7-AE81-DF56DDF96A7D}"/>
              </a:ext>
            </a:extLst>
          </p:cNvPr>
          <p:cNvPicPr/>
          <p:nvPr/>
        </p:nvPicPr>
        <p:blipFill rotWithShape="1">
          <a:blip r:embed="rId2"/>
          <a:srcRect l="22269" t="27476" r="41835" b="40024"/>
          <a:stretch/>
        </p:blipFill>
        <p:spPr bwMode="auto">
          <a:xfrm>
            <a:off x="2339752" y="4005064"/>
            <a:ext cx="4464496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A419946-BB74-4743-999D-1DCAFC6F01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627784" y="4365104"/>
            <a:ext cx="457240" cy="31701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14348" y="1428736"/>
            <a:ext cx="7772400" cy="4376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hr-HR" b="1" dirty="0"/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Četkice za zube potencijalni su izvor zaraze</a:t>
            </a:r>
            <a:endParaRPr lang="hr-HR" sz="2400" b="1" dirty="0">
              <a:latin typeface="Arial" pitchFamily="34" charset="0"/>
              <a:cs typeface="Arial" pitchFamily="34" charset="0"/>
            </a:endParaRP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Protokoli čišćenja smanjuju rizik za razvoj zaraze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Najmanje jednom tjedno čistiti sustave za odlaganje zubnih četkica toplom tekućom vodom i deterdžentom za kućnu upotrebu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Dezinfekcijska sredstva se ne preporučuju za sustave za odlaganje zubnih četkica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Zubne četkice se ne smiju namakati u izbjeljivaču ili drugom sredstvu za dezinfekciju (tube pasta za zube se mogu čistiti vlažnom maramicom)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836712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PREVENCIJA I KONTROLA ZARAZE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7772400" cy="652934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340768"/>
            <a:ext cx="7772400" cy="4717504"/>
          </a:xfrm>
        </p:spPr>
        <p:txBody>
          <a:bodyPr>
            <a:normAutofit fontScale="92500" lnSpcReduction="10000"/>
          </a:bodyPr>
          <a:lstStyle/>
          <a:p>
            <a:r>
              <a:rPr lang="hr-HR" dirty="0">
                <a:latin typeface="Arial" pitchFamily="34" charset="0"/>
                <a:cs typeface="Arial" pitchFamily="34" charset="0"/>
              </a:rPr>
              <a:t>Svaka zubna četkica koja padne na pod mora se odložiti u otpad</a:t>
            </a:r>
          </a:p>
          <a:p>
            <a:r>
              <a:rPr lang="hr-HR" dirty="0">
                <a:latin typeface="Arial" pitchFamily="34" charset="0"/>
                <a:cs typeface="Arial" pitchFamily="34" charset="0"/>
              </a:rPr>
              <a:t>Dijete koje preboli streptokoknu ili neku drugu zaraznu bolest, ne mora zbog toga mijenjati zubnu četkicu, jer nakon bolesti ima kratkotrajni imunitet na uzročnika zaraze</a:t>
            </a:r>
          </a:p>
          <a:p>
            <a:r>
              <a:rPr lang="hr-HR" dirty="0">
                <a:latin typeface="Arial" pitchFamily="34" charset="0"/>
                <a:cs typeface="Arial" pitchFamily="34" charset="0"/>
              </a:rPr>
              <a:t>Tijekom četkanja zubi sustavi za odlaganje zubnih četkica ne smiju stajati neposredno pokraj djece</a:t>
            </a:r>
          </a:p>
          <a:p>
            <a:r>
              <a:rPr lang="hr-HR" dirty="0">
                <a:latin typeface="Arial" pitchFamily="34" charset="0"/>
                <a:cs typeface="Arial" pitchFamily="34" charset="0"/>
              </a:rPr>
              <a:t>Provoditelj programa pere ruke prije i poslije četkanja zubi (vodootpornim zavojem zaštititi svako oštećenje na koži provoditelja programa)</a:t>
            </a:r>
          </a:p>
          <a:p>
            <a:r>
              <a:rPr lang="hr-HR" dirty="0">
                <a:latin typeface="Arial" pitchFamily="34" charset="0"/>
                <a:cs typeface="Arial" pitchFamily="34" charset="0"/>
              </a:rPr>
              <a:t>Nakon četkanja zubi provoditelj programa ispire umivaonike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4704"/>
            <a:ext cx="7772400" cy="638944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NAPOMENA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/>
              <a:t> 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Sustave za odlaganje zubnih četkica moguće je i samostalno izraditi (˝</a:t>
            </a:r>
            <a:r>
              <a:rPr lang="hr-HR" sz="2400" i="1" dirty="0">
                <a:latin typeface="Arial" pitchFamily="34" charset="0"/>
                <a:cs typeface="Arial" pitchFamily="34" charset="0"/>
              </a:rPr>
              <a:t>Protokol četkanja zubi kod djece u dobi od 3-5 godina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˝)</a:t>
            </a:r>
          </a:p>
        </p:txBody>
      </p:sp>
      <p:pic>
        <p:nvPicPr>
          <p:cNvPr id="1026" name="Picture 2" descr="C:\Users\Zrinka\Desktop\slike za radionicu\DSCN1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000372"/>
            <a:ext cx="400052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Zrinka\Desktop\slike za radionicu\DSCN0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000372"/>
            <a:ext cx="3857652" cy="289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AE3A21-E7F2-4811-BD0C-F87557A5A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F33611E-0EE5-4A2B-9884-0129DF60874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41318"/>
            <a:ext cx="7772400" cy="4384963"/>
          </a:xfrm>
        </p:spPr>
      </p:pic>
    </p:spTree>
    <p:extLst>
      <p:ext uri="{BB962C8B-B14F-4D97-AF65-F5344CB8AC3E}">
        <p14:creationId xmlns:p14="http://schemas.microsoft.com/office/powerpoint/2010/main" val="80455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0BC155-D3C6-45BA-B552-FF065C46C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C23267B-1389-48ED-B6D1-FEAB3DFF38E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41318"/>
            <a:ext cx="7772400" cy="4384963"/>
          </a:xfrm>
        </p:spPr>
      </p:pic>
    </p:spTree>
    <p:extLst>
      <p:ext uri="{BB962C8B-B14F-4D97-AF65-F5344CB8AC3E}">
        <p14:creationId xmlns:p14="http://schemas.microsoft.com/office/powerpoint/2010/main" val="445706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AFC744-2DE9-4C1F-BD8D-A235B315B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2663105-754D-42A6-B6CD-1E2844F13A9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41318"/>
            <a:ext cx="7772400" cy="4384963"/>
          </a:xfrm>
        </p:spPr>
      </p:pic>
    </p:spTree>
    <p:extLst>
      <p:ext uri="{BB962C8B-B14F-4D97-AF65-F5344CB8AC3E}">
        <p14:creationId xmlns:p14="http://schemas.microsoft.com/office/powerpoint/2010/main" val="3104387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85D2A5-F7F8-4543-848F-6099EFF53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D2565D0-591B-45B0-8C47-F99AEAE9734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41318"/>
            <a:ext cx="7772400" cy="4384963"/>
          </a:xfrm>
        </p:spPr>
      </p:pic>
    </p:spTree>
    <p:extLst>
      <p:ext uri="{BB962C8B-B14F-4D97-AF65-F5344CB8AC3E}">
        <p14:creationId xmlns:p14="http://schemas.microsoft.com/office/powerpoint/2010/main" val="656022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7772400" cy="638944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ZUBNE PASTE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43004" y="1357298"/>
            <a:ext cx="7772400" cy="5500702"/>
          </a:xfrm>
        </p:spPr>
        <p:txBody>
          <a:bodyPr>
            <a:normAutofit/>
          </a:bodyPr>
          <a:lstStyle/>
          <a:p>
            <a:pPr>
              <a:buNone/>
            </a:pPr>
            <a:endParaRPr lang="hr-HR" b="1" dirty="0"/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Koristi se pasta koja sadrži 1450 ppm F, u skladu s Uredbom (EZ) br. 1223/2009 Europskog parlamenta i Vijeća o kozmetičkim proizvodima (utvrđena količina fluora koja spriječava karijes, a nije štetna za zdravlje djeteta)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Razmaz paste za zube ili pasta veličine zrna graška</a:t>
            </a:r>
          </a:p>
          <a:p>
            <a:pPr>
              <a:buNone/>
            </a:pPr>
            <a:endParaRPr lang="hr-HR" b="1" dirty="0"/>
          </a:p>
          <a:p>
            <a:pPr>
              <a:buNone/>
            </a:pP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286256"/>
            <a:ext cx="3332163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3FD3AC-947E-478F-B6C1-A300E1EA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327D557-3E19-4287-987C-1E527D2CA10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41318"/>
            <a:ext cx="7772400" cy="4384963"/>
          </a:xfrm>
        </p:spPr>
      </p:pic>
    </p:spTree>
    <p:extLst>
      <p:ext uri="{BB962C8B-B14F-4D97-AF65-F5344CB8AC3E}">
        <p14:creationId xmlns:p14="http://schemas.microsoft.com/office/powerpoint/2010/main" val="3008913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5"/>
            <a:ext cx="4929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u="sng" dirty="0">
                <a:hlinkClick r:id="rId2"/>
              </a:rPr>
              <a:t>https://www.youtube.com/watch?v=PZIAutCGbb4</a:t>
            </a:r>
            <a:r>
              <a:rPr lang="hr-HR" u="sng" dirty="0"/>
              <a:t> </a:t>
            </a:r>
            <a:r>
              <a:rPr lang="hr-HR" dirty="0"/>
              <a:t>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7680324C-3CCE-49B1-BC2B-9F0B22E5171E}"/>
              </a:ext>
            </a:extLst>
          </p:cNvPr>
          <p:cNvSpPr txBox="1"/>
          <p:nvPr/>
        </p:nvSpPr>
        <p:spPr>
          <a:xfrm>
            <a:off x="1145098" y="2046390"/>
            <a:ext cx="3483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hr-HR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EVIDENCIJA u svrhu evaluacije</a:t>
            </a:r>
          </a:p>
        </p:txBody>
      </p:sp>
    </p:spTree>
    <p:extLst>
      <p:ext uri="{BB962C8B-B14F-4D97-AF65-F5344CB8AC3E}">
        <p14:creationId xmlns:p14="http://schemas.microsoft.com/office/powerpoint/2010/main" val="1901357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F248B4D-3B27-4379-B2AA-ADB4E87B9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306" y="857250"/>
            <a:ext cx="3944357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2BC2179D-5289-4F28-9AFB-F25541911A88}"/>
              </a:ext>
            </a:extLst>
          </p:cNvPr>
          <p:cNvSpPr txBox="1"/>
          <p:nvPr/>
        </p:nvSpPr>
        <p:spPr>
          <a:xfrm>
            <a:off x="5800987" y="1744386"/>
            <a:ext cx="28692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hr-H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Evidencija nadziranog četkanja:</a:t>
            </a: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>
              <a:buFontTx/>
              <a:buChar char="-"/>
            </a:pPr>
            <a:r>
              <a:rPr lang="hr-HR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Dnevna</a:t>
            </a: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hr-H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Tko vodi dnevnu evidenciju?</a:t>
            </a: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>
              <a:buFontTx/>
              <a:buChar char="-"/>
            </a:pPr>
            <a:r>
              <a:rPr lang="hr-HR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Odgajatelji</a:t>
            </a: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>
              <a:buFontTx/>
              <a:buChar char="-"/>
            </a:pPr>
            <a:r>
              <a:rPr lang="hr-HR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Učitelji</a:t>
            </a:r>
          </a:p>
          <a:p>
            <a:pPr marL="214313" indent="-214313" defTabSz="342900">
              <a:buFontTx/>
              <a:buChar char="-"/>
            </a:pPr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>
              <a:buFontTx/>
              <a:buChar char="-"/>
            </a:pPr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endParaRPr lang="hr-HR" sz="1350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52872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6A30030-D72F-45D1-A8D3-678D0F0AF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00" y="863542"/>
            <a:ext cx="398775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06EEFB5-7DA3-4985-AA9D-66D0B7935D56}"/>
              </a:ext>
            </a:extLst>
          </p:cNvPr>
          <p:cNvSpPr txBox="1"/>
          <p:nvPr/>
        </p:nvSpPr>
        <p:spPr>
          <a:xfrm>
            <a:off x="5631110" y="1782137"/>
            <a:ext cx="289855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hr-H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Evidencija nadziranog četkanja:</a:t>
            </a:r>
          </a:p>
          <a:p>
            <a:pPr defTabSz="342900"/>
            <a:endParaRPr lang="hr-HR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hr-H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r-HR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tjedna</a:t>
            </a: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hr-H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Tko vodi tjednu evidenciju?</a:t>
            </a: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>
              <a:buFontTx/>
              <a:buChar char="-"/>
            </a:pPr>
            <a:r>
              <a:rPr lang="hr-HR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Odgajatelji</a:t>
            </a: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>
              <a:buFontTx/>
              <a:buChar char="-"/>
            </a:pPr>
            <a:r>
              <a:rPr lang="hr-HR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Učitelji</a:t>
            </a:r>
          </a:p>
          <a:p>
            <a:pPr defTabSz="342900"/>
            <a:endParaRPr lang="hr-HR" sz="1350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42250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ECA4BD9-A1D8-4711-BCCE-91C63AC1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72" y="857250"/>
            <a:ext cx="3810256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74DCB428-D0FE-4549-A764-1F70C112BB7F}"/>
              </a:ext>
            </a:extLst>
          </p:cNvPr>
          <p:cNvSpPr txBox="1"/>
          <p:nvPr/>
        </p:nvSpPr>
        <p:spPr>
          <a:xfrm>
            <a:off x="5436096" y="1772816"/>
            <a:ext cx="31207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hr-H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Evidencija nadziranog četkanja:</a:t>
            </a:r>
          </a:p>
          <a:p>
            <a:pPr defTabSz="342900"/>
            <a:endParaRPr lang="hr-HR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hr-H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mjesečna</a:t>
            </a: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hr-H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Tko vodi mjesečnu evidenciju?</a:t>
            </a: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>
              <a:buFontTx/>
              <a:buChar char="-"/>
            </a:pPr>
            <a:r>
              <a:rPr lang="hr-HR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zdravstveni voditelji</a:t>
            </a:r>
          </a:p>
          <a:p>
            <a:pPr defTabSz="342900"/>
            <a:endParaRPr lang="hr-HR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342900">
              <a:buFontTx/>
              <a:buChar char="-"/>
            </a:pPr>
            <a:r>
              <a:rPr lang="hr-HR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medicinske sestre iz timova školske medicine</a:t>
            </a:r>
          </a:p>
        </p:txBody>
      </p:sp>
    </p:spTree>
    <p:extLst>
      <p:ext uri="{BB962C8B-B14F-4D97-AF65-F5344CB8AC3E}">
        <p14:creationId xmlns:p14="http://schemas.microsoft.com/office/powerpoint/2010/main" val="657349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37D275B-76FA-4510-9275-1C1059073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934" y="620688"/>
            <a:ext cx="3852742" cy="5326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F4D165D0-A179-4547-B24A-76FAD7D4EEF0}"/>
              </a:ext>
            </a:extLst>
          </p:cNvPr>
          <p:cNvSpPr txBox="1"/>
          <p:nvPr/>
        </p:nvSpPr>
        <p:spPr>
          <a:xfrm>
            <a:off x="5794696" y="2033806"/>
            <a:ext cx="14141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hr-HR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Izjava roditelja</a:t>
            </a:r>
          </a:p>
        </p:txBody>
      </p:sp>
    </p:spTree>
    <p:extLst>
      <p:ext uri="{BB962C8B-B14F-4D97-AF65-F5344CB8AC3E}">
        <p14:creationId xmlns:p14="http://schemas.microsoft.com/office/powerpoint/2010/main" val="2927996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1536C3D3-6979-41E8-BC3C-A14EBD1CC60E}"/>
              </a:ext>
            </a:extLst>
          </p:cNvPr>
          <p:cNvSpPr txBox="1"/>
          <p:nvPr/>
        </p:nvSpPr>
        <p:spPr>
          <a:xfrm>
            <a:off x="7740352" y="355861"/>
            <a:ext cx="116436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 b="1" dirty="0">
                <a:latin typeface="Arial" panose="020B0604020202020204" pitchFamily="34" charset="0"/>
                <a:cs typeface="Arial" panose="020B0604020202020204" pitchFamily="34" charset="0"/>
              </a:rPr>
              <a:t>Anketni upitnik </a:t>
            </a:r>
          </a:p>
          <a:p>
            <a:r>
              <a:rPr lang="hr-HR" sz="1350" b="1" dirty="0">
                <a:latin typeface="Arial" panose="020B0604020202020204" pitchFamily="34" charset="0"/>
                <a:cs typeface="Arial" panose="020B0604020202020204" pitchFamily="34" charset="0"/>
              </a:rPr>
              <a:t>za roditelje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5E3EEAC-4850-4148-B303-D8D59DF7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4624"/>
            <a:ext cx="3698638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1C90816-7749-4F3B-B6BA-6D024B158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484784"/>
            <a:ext cx="3641143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9417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403648" y="1412777"/>
            <a:ext cx="5904656" cy="2808312"/>
          </a:xfrm>
        </p:spPr>
        <p:txBody>
          <a:bodyPr>
            <a:normAutofit/>
          </a:bodyPr>
          <a:lstStyle/>
          <a:p>
            <a:pPr algn="ctr"/>
            <a:r>
              <a:rPr lang="hr-HR" altLang="sr-Latn-RS" sz="3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HVALA NA PAŽNJI!</a:t>
            </a:r>
            <a:br>
              <a:rPr lang="hr-HR" altLang="sr-Latn-RS" sz="3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altLang="sr-Latn-R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www.hzjz.hr</a:t>
            </a:r>
            <a:br>
              <a:rPr lang="hr-HR" altLang="sr-Latn-R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r-HR" altLang="sr-Latn-R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altLang="sr-Latn-R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marijana.radic@hzjz.hr</a:t>
            </a:r>
          </a:p>
        </p:txBody>
      </p:sp>
      <p:pic>
        <p:nvPicPr>
          <p:cNvPr id="17412" name="Picture 3" descr="http://www.kardio.hr/wp-content/uploads/2015/08/hzjz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45" y="4939380"/>
            <a:ext cx="1034654" cy="58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540" y="5127282"/>
            <a:ext cx="1190282" cy="55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72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500206"/>
            <a:ext cx="7772400" cy="4572000"/>
          </a:xfrm>
        </p:spPr>
        <p:txBody>
          <a:bodyPr/>
          <a:lstStyle/>
          <a:p>
            <a:r>
              <a:rPr lang="hr-HR" sz="2400" dirty="0">
                <a:latin typeface="Arial" pitchFamily="34" charset="0"/>
                <a:cs typeface="Arial" pitchFamily="34" charset="0"/>
              </a:rPr>
              <a:t>Provoditelj programa istiskuje zubnu pastu na čistu površinu (tanjur)</a:t>
            </a:r>
          </a:p>
          <a:p>
            <a:endParaRPr lang="hr-HR" sz="2400" b="1" dirty="0"/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Dovoljan razmak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8" y="2643182"/>
            <a:ext cx="3000396" cy="306797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2159242-C6D3-4A40-B1CE-174ACEA8B46B}"/>
              </a:ext>
            </a:extLst>
          </p:cNvPr>
          <p:cNvPicPr/>
          <p:nvPr/>
        </p:nvPicPr>
        <p:blipFill rotWithShape="1">
          <a:blip r:embed="rId3"/>
          <a:srcRect l="22546" t="30072" r="41878" b="39580"/>
          <a:stretch/>
        </p:blipFill>
        <p:spPr bwMode="auto">
          <a:xfrm>
            <a:off x="1043608" y="3933056"/>
            <a:ext cx="2748905" cy="1778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D24D9D2-1511-40E1-BB8A-0DD16A58716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605862">
            <a:off x="1191238" y="3988235"/>
            <a:ext cx="238899" cy="35058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59632" y="836712"/>
            <a:ext cx="7772400" cy="5357850"/>
          </a:xfrm>
        </p:spPr>
        <p:txBody>
          <a:bodyPr/>
          <a:lstStyle/>
          <a:p>
            <a:pPr>
              <a:buNone/>
            </a:pPr>
            <a:r>
              <a:rPr lang="hr-H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ZUBNE ČETKICE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hr-HR" sz="1800" dirty="0"/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Četkice za zube odgovaraju dobi djeteta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Zamjena jednom u 3 do 4 mjeseca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Zubne četkice se posebno označavaju za svako dijete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212976"/>
            <a:ext cx="179890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642918"/>
            <a:ext cx="6656784" cy="877776"/>
          </a:xfrm>
        </p:spPr>
        <p:txBody>
          <a:bodyPr>
            <a:no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SUSTAV ZA ODLAGANJE ZUBNIH ČETKICA</a:t>
            </a:r>
            <a:endParaRPr lang="hr-HR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57224" y="1643050"/>
            <a:ext cx="3749040" cy="4162436"/>
          </a:xfrm>
        </p:spPr>
        <p:txBody>
          <a:bodyPr/>
          <a:lstStyle/>
          <a:p>
            <a:endParaRPr lang="hr-HR" dirty="0"/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Uspravan položaj zubnih četkica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Dovoljan razmak 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Oznake 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Čuvanje u suhom čistom ormaru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1835713"/>
            <a:ext cx="3749675" cy="37961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hr-H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ČETKANJE ZUBI</a:t>
            </a:r>
          </a:p>
          <a:p>
            <a:pPr>
              <a:buNone/>
            </a:pPr>
            <a:endParaRPr lang="hr-HR" b="1" dirty="0"/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Vrijeme koje najviše odgovara svakoj ustanovi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Zubi se četkaju svaki dan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Djecu je potrebno nadzirati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Individualno ili u skupinama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Djeca stoje ili sjede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2 minute četkati zube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Zubnu pastu ispljunuti, ne ispirati!</a:t>
            </a:r>
          </a:p>
          <a:p>
            <a:r>
              <a:rPr lang="hr-HR" sz="2400" dirty="0">
                <a:latin typeface="Arial" pitchFamily="34" charset="0"/>
                <a:cs typeface="Arial" pitchFamily="34" charset="0"/>
              </a:rPr>
              <a:t>Zubnu četkicu isprati hladnom tekućom vodom i ostaviti da se osuši na zraku</a:t>
            </a:r>
            <a:endParaRPr lang="vi-VN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A042A08-CCF9-442A-BE7B-158C29A8F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16632"/>
            <a:ext cx="3708412" cy="21602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36712"/>
            <a:ext cx="6368752" cy="638944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TEHNIKA ČETKANJA ZUBI</a:t>
            </a:r>
          </a:p>
        </p:txBody>
      </p:sp>
      <p:pic>
        <p:nvPicPr>
          <p:cNvPr id="2050" name="Picture 2" descr="C:\Users\Zrinka\Desktop\slike za radionicu\brushing-teeth-1_0.gif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75656"/>
            <a:ext cx="3856512" cy="2205745"/>
          </a:xfrm>
          <a:prstGeom prst="rect">
            <a:avLst/>
          </a:prstGeom>
          <a:noFill/>
        </p:spPr>
      </p:pic>
      <p:pic>
        <p:nvPicPr>
          <p:cNvPr id="2053" name="Picture 5" descr="Povezana slik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89040"/>
            <a:ext cx="3888432" cy="2381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14" y="357166"/>
            <a:ext cx="7772400" cy="1000124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MODELI ČETKANJA ZUBI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267348"/>
          </a:xfrm>
        </p:spPr>
        <p:txBody>
          <a:bodyPr/>
          <a:lstStyle/>
          <a:p>
            <a:pPr marL="514350" indent="-514350">
              <a:buNone/>
            </a:pPr>
            <a:r>
              <a:rPr lang="hr-HR" b="1" dirty="0">
                <a:latin typeface="Arial" pitchFamily="34" charset="0"/>
                <a:cs typeface="Arial" pitchFamily="34" charset="0"/>
              </a:rPr>
              <a:t>MODEL A- četkanje zubi u suhim prostorima</a:t>
            </a:r>
            <a:endParaRPr lang="hr-HR" sz="2000" dirty="0">
              <a:latin typeface="Arial" pitchFamily="34" charset="0"/>
              <a:cs typeface="Arial" pitchFamily="34" charset="0"/>
            </a:endParaRPr>
          </a:p>
          <a:p>
            <a:pPr marL="514350" indent="-514350"/>
            <a:r>
              <a:rPr lang="hr-HR" sz="2400" dirty="0">
                <a:latin typeface="Arial" pitchFamily="34" charset="0"/>
                <a:cs typeface="Arial" pitchFamily="34" charset="0"/>
              </a:rPr>
              <a:t>Djeca uzimaju svoju zubnu četkicu iz sustava za odlaganje</a:t>
            </a:r>
          </a:p>
          <a:p>
            <a:pPr marL="514350" indent="-514350"/>
            <a:r>
              <a:rPr lang="hr-HR" sz="2400" dirty="0">
                <a:latin typeface="Arial" pitchFamily="34" charset="0"/>
                <a:cs typeface="Arial" pitchFamily="34" charset="0"/>
              </a:rPr>
              <a:t>Prilikom četkanja zubi djeca stoje ili sjede</a:t>
            </a:r>
          </a:p>
          <a:p>
            <a:pPr marL="514350" indent="-514350"/>
            <a:r>
              <a:rPr lang="hr-HR" sz="2400" dirty="0">
                <a:latin typeface="Arial" pitchFamily="34" charset="0"/>
                <a:cs typeface="Arial" pitchFamily="34" charset="0"/>
              </a:rPr>
              <a:t>Višak zubne paste ISPLJUNUTI!</a:t>
            </a:r>
          </a:p>
          <a:p>
            <a:pPr marL="514350" indent="-514350"/>
            <a:r>
              <a:rPr lang="hr-HR" sz="2400" dirty="0">
                <a:latin typeface="Arial" pitchFamily="34" charset="0"/>
                <a:cs typeface="Arial" pitchFamily="34" charset="0"/>
              </a:rPr>
              <a:t>Postupak nakon četkanja zubi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DE9691-FAF2-491E-8B66-417A80DB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CC2DA6C7-3342-4686-B6DD-A2CA6B61DE8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14400" y="1539392"/>
            <a:ext cx="7772400" cy="438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195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380</TotalTime>
  <Words>502</Words>
  <Application>Microsoft Office PowerPoint</Application>
  <PresentationFormat>Prikaz na zaslonu (4:3)</PresentationFormat>
  <Paragraphs>100</Paragraphs>
  <Slides>28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28</vt:i4>
      </vt:variant>
    </vt:vector>
  </HeadingPairs>
  <TitlesOfParts>
    <vt:vector size="37" baseType="lpstr">
      <vt:lpstr>Arial</vt:lpstr>
      <vt:lpstr>Calibri</vt:lpstr>
      <vt:lpstr>Century Gothic</vt:lpstr>
      <vt:lpstr>Franklin Gothic Book</vt:lpstr>
      <vt:lpstr>Perpetua</vt:lpstr>
      <vt:lpstr>Wingdings 2</vt:lpstr>
      <vt:lpstr>Wingdings 3</vt:lpstr>
      <vt:lpstr>Equity</vt:lpstr>
      <vt:lpstr>Wisp</vt:lpstr>
      <vt:lpstr>STANDARDI ZA PROGRAM NADZIRANOG ČETKANJA ZUBI  U VRTIĆIMA I ŠKOLAMA</vt:lpstr>
      <vt:lpstr>ZUBNE PASTE</vt:lpstr>
      <vt:lpstr>PowerPoint prezentacija</vt:lpstr>
      <vt:lpstr>PowerPoint prezentacija</vt:lpstr>
      <vt:lpstr>SUSTAV ZA ODLAGANJE ZUBNIH ČETKICA</vt:lpstr>
      <vt:lpstr>PowerPoint prezentacija</vt:lpstr>
      <vt:lpstr>TEHNIKA ČETKANJA ZUBI</vt:lpstr>
      <vt:lpstr>MODELI ČETKANJA ZUBI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NAPOMENA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HVALA NA PAŽNJI! www.hzjz.hr     marijana.radic@hzjz.hr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Zrinka Didak</dc:creator>
  <cp:lastModifiedBy>Marijana Radić</cp:lastModifiedBy>
  <cp:revision>47</cp:revision>
  <dcterms:created xsi:type="dcterms:W3CDTF">2019-01-10T19:00:03Z</dcterms:created>
  <dcterms:modified xsi:type="dcterms:W3CDTF">2019-10-29T13:38:26Z</dcterms:modified>
</cp:coreProperties>
</file>