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8"/>
  </p:notesMasterIdLst>
  <p:handoutMasterIdLst>
    <p:handoutMasterId r:id="rId29"/>
  </p:handoutMasterIdLst>
  <p:sldIdLst>
    <p:sldId id="333" r:id="rId2"/>
    <p:sldId id="328" r:id="rId3"/>
    <p:sldId id="341" r:id="rId4"/>
    <p:sldId id="330" r:id="rId5"/>
    <p:sldId id="342" r:id="rId6"/>
    <p:sldId id="332" r:id="rId7"/>
    <p:sldId id="343" r:id="rId8"/>
    <p:sldId id="334" r:id="rId9"/>
    <p:sldId id="344" r:id="rId10"/>
    <p:sldId id="336" r:id="rId11"/>
    <p:sldId id="345" r:id="rId12"/>
    <p:sldId id="338" r:id="rId13"/>
    <p:sldId id="346" r:id="rId14"/>
    <p:sldId id="304" r:id="rId15"/>
    <p:sldId id="347" r:id="rId16"/>
    <p:sldId id="320" r:id="rId17"/>
    <p:sldId id="348" r:id="rId18"/>
    <p:sldId id="306" r:id="rId19"/>
    <p:sldId id="349" r:id="rId20"/>
    <p:sldId id="307" r:id="rId21"/>
    <p:sldId id="350" r:id="rId22"/>
    <p:sldId id="308" r:id="rId23"/>
    <p:sldId id="351" r:id="rId24"/>
    <p:sldId id="309" r:id="rId25"/>
    <p:sldId id="352" r:id="rId26"/>
    <p:sldId id="339" r:id="rId27"/>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319" autoAdjust="0"/>
  </p:normalViewPr>
  <p:slideViewPr>
    <p:cSldViewPr>
      <p:cViewPr>
        <p:scale>
          <a:sx n="125" d="100"/>
          <a:sy n="125" d="100"/>
        </p:scale>
        <p:origin x="-360" y="-360"/>
      </p:cViewPr>
      <p:guideLst>
        <p:guide orient="horz" pos="299"/>
        <p:guide pos="50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4368" y="-11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972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972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972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ECBDA2-2E37-426C-8BB8-5C2A27A8A9F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EAB47A8-DAF9-49F0-BE42-1054C1DFEF4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EAB47A8-DAF9-49F0-BE42-1054C1DFEF48}"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552DF82-9E5A-4D43-BD81-D5C93BF4C7CE}" type="slidenum">
              <a:rPr lang="en-US" altLang="en-US"/>
              <a:pPr/>
              <a:t>22</a:t>
            </a:fld>
            <a:endParaRPr lang="en-US" altLang="en-US"/>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p:spPr>
        <p:txBody>
          <a:bodyPr/>
          <a:lstStyle/>
          <a:p>
            <a:pPr eaLnBrk="1" hangingPunct="1"/>
            <a:endParaRPr lang="en-US" altLang="en-US"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B85BFF-9E30-4D6D-B96D-8E37B967F5F9}" type="slidenum">
              <a:rPr lang="en-US" altLang="en-US"/>
              <a:pPr/>
              <a:t>24</a:t>
            </a:fld>
            <a:endParaRPr lang="en-US" altLang="en-US"/>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en-US" altLang="en-US"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EAB47A8-DAF9-49F0-BE42-1054C1DFEF48}" type="slidenum">
              <a:rPr lang="en-US" altLang="en-US" smtClean="0"/>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EAB47A8-DAF9-49F0-BE42-1054C1DFEF48}"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EAB47A8-DAF9-49F0-BE42-1054C1DFEF48}" type="slidenum">
              <a:rPr lang="en-US" altLang="en-US" smtClean="0"/>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EAB47A8-DAF9-49F0-BE42-1054C1DFEF48}" type="slidenum">
              <a:rPr lang="en-US" altLang="en-US" smtClean="0"/>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7EAB47A8-DAF9-49F0-BE42-1054C1DFEF48}"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FBAF8970-6B29-43E3-8E1B-AB472170FD09}" type="slidenum">
              <a:rPr lang="en-US" altLang="en-US"/>
              <a:pPr/>
              <a:t>14</a:t>
            </a:fld>
            <a:endParaRPr lang="en-US" altLang="en-US"/>
          </a:p>
        </p:txBody>
      </p:sp>
      <p:sp>
        <p:nvSpPr>
          <p:cNvPr id="12291" name="Rectangle 2"/>
          <p:cNvSpPr>
            <a:spLocks noGrp="1" noRot="1" noChangeAspect="1" noChangeArrowheads="1" noTextEdit="1"/>
          </p:cNvSpPr>
          <p:nvPr>
            <p:ph type="sldImg"/>
          </p:nvPr>
        </p:nvSpPr>
        <p:spPr>
          <a:xfrm>
            <a:off x="381000" y="685800"/>
            <a:ext cx="6096000" cy="3429000"/>
          </a:xfrm>
          <a:ln/>
        </p:spPr>
      </p:sp>
      <p:sp>
        <p:nvSpPr>
          <p:cNvPr id="12292" name="Rectangle 3"/>
          <p:cNvSpPr>
            <a:spLocks noGrp="1" noChangeArrowheads="1"/>
          </p:cNvSpPr>
          <p:nvPr>
            <p:ph type="body" idx="1"/>
          </p:nvPr>
        </p:nvSpPr>
        <p:spPr>
          <a:noFill/>
          <a:ln/>
        </p:spPr>
        <p:txBody>
          <a:bodyPr/>
          <a:lstStyle/>
          <a:p>
            <a:pPr eaLnBrk="1" hangingPunct="1"/>
            <a:endParaRPr lang="en-US" altLang="en-US" dirty="0"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C7CB6A0-EA1A-4BE5-ABD4-E281F65F2EA7}" type="slidenum">
              <a:rPr lang="en-US" altLang="en-US"/>
              <a:pPr/>
              <a:t>16</a:t>
            </a:fld>
            <a:endParaRPr lang="en-US" altLang="en-US"/>
          </a:p>
        </p:txBody>
      </p:sp>
      <p:sp>
        <p:nvSpPr>
          <p:cNvPr id="14339" name="Rectangle 2"/>
          <p:cNvSpPr>
            <a:spLocks noGrp="1" noRot="1" noChangeAspect="1" noChangeArrowheads="1" noTextEdit="1"/>
          </p:cNvSpPr>
          <p:nvPr>
            <p:ph type="sldImg"/>
          </p:nvPr>
        </p:nvSpPr>
        <p:spPr>
          <a:xfrm>
            <a:off x="381000" y="685800"/>
            <a:ext cx="6096000" cy="3429000"/>
          </a:xfrm>
          <a:ln/>
        </p:spPr>
      </p:sp>
      <p:sp>
        <p:nvSpPr>
          <p:cNvPr id="14340" name="Rectangle 3"/>
          <p:cNvSpPr>
            <a:spLocks noGrp="1" noChangeArrowheads="1"/>
          </p:cNvSpPr>
          <p:nvPr>
            <p:ph type="body" idx="1"/>
          </p:nvPr>
        </p:nvSpPr>
        <p:spPr>
          <a:noFill/>
          <a:ln/>
        </p:spPr>
        <p:txBody>
          <a:bodyPr/>
          <a:lstStyle/>
          <a:p>
            <a:pPr eaLnBrk="1" hangingPunct="1"/>
            <a:endParaRPr lang="en-US" altLang="en-US" smtClean="0">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2C9B088-09B7-4E18-9508-09F6EEC7067A}" type="slidenum">
              <a:rPr lang="en-US" altLang="en-US"/>
              <a:pPr/>
              <a:t>18</a:t>
            </a:fld>
            <a:endParaRPr lang="en-US" altLang="en-US"/>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a:ln/>
        </p:spPr>
        <p:txBody>
          <a:bodyPr/>
          <a:lstStyle/>
          <a:p>
            <a:pPr eaLnBrk="1" hangingPunct="1"/>
            <a:endParaRPr lang="en-US" altLang="en-US"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85C1996-5E31-441A-AE7E-2E8DA603FDED}" type="slidenum">
              <a:rPr lang="en-US" altLang="en-US"/>
              <a:pPr/>
              <a:t>20</a:t>
            </a:fld>
            <a:endParaRPr lang="en-US" altLang="en-US"/>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a:ln/>
        </p:spPr>
        <p:txBody>
          <a:bodyPr/>
          <a:lstStyle/>
          <a:p>
            <a:pPr eaLnBrk="1" hangingPunct="1"/>
            <a:endParaRPr lang="en-US" altLang="en-US"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B2B5A9-102E-4AAA-8AF0-31766F4CA688}" type="slidenum">
              <a:rPr lang="en-US" altLang="en-US"/>
              <a:pPr/>
              <a:t>‹#›</a:t>
            </a:fld>
            <a:endParaRPr lang="en-US" altLang="en-US"/>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5FF540-FA64-4475-B747-0D542744594B}" type="slidenum">
              <a:rPr lang="en-US" altLang="en-US"/>
              <a:pPr/>
              <a:t>‹#›</a:t>
            </a:fld>
            <a:endParaRPr lang="en-US" alt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3B9B90-E633-4B1B-97BB-86D3E85CCCB5}" type="slidenum">
              <a:rPr lang="en-US" altLang="en-US"/>
              <a:pPr/>
              <a:t>‹#›</a:t>
            </a:fld>
            <a:endParaRPr lang="en-US" altLang="en-US"/>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045326-9C3D-41F6-A5C5-94E021E3B3CC}" type="slidenum">
              <a:rPr lang="en-US" altLang="en-US"/>
              <a:pPr/>
              <a:t>‹#›</a:t>
            </a:fld>
            <a:endParaRPr lang="en-US" altLang="en-US"/>
          </a:p>
        </p:txBody>
      </p:sp>
      <p:pic>
        <p:nvPicPr>
          <p:cNvPr id="7" name="Slika 6" descr="HZJZ-PPT-Background-2.png"/>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59977A-A8D1-4A12-A75F-63946D6B9F62}" type="slidenum">
              <a:rPr lang="en-US" altLang="en-US"/>
              <a:pPr/>
              <a:t>‹#›</a:t>
            </a:fld>
            <a:endParaRPr lang="en-US" altLang="en-US"/>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5B19B6-2633-409E-9B55-3C0CC446BB14}" type="slidenum">
              <a:rPr lang="en-US" altLang="en-US"/>
              <a:pPr/>
              <a:t>‹#›</a:t>
            </a:fld>
            <a:endParaRPr lang="en-US" alt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94C919-B096-4AF1-9B3B-F2845937C28A}" type="slidenum">
              <a:rPr lang="en-US" altLang="en-US"/>
              <a:pPr/>
              <a:t>‹#›</a:t>
            </a:fld>
            <a:endParaRPr lang="en-US" alt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693E9F3-B2CE-48AB-A07A-061BD70EEA8A}" type="slidenum">
              <a:rPr lang="en-US" altLang="en-US"/>
              <a:pPr/>
              <a:t>‹#›</a:t>
            </a:fld>
            <a:endParaRPr lang="en-US" altLang="en-US"/>
          </a:p>
        </p:txBody>
      </p:sp>
      <p:pic>
        <p:nvPicPr>
          <p:cNvPr id="8" name="Slika 7" descr="HZJZ-PPT-Background-2.png"/>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80B3FC5-0164-4B58-8C95-D1FFAD282719}" type="slidenum">
              <a:rPr lang="en-US" altLang="en-US"/>
              <a:pPr/>
              <a:t>‹#›</a:t>
            </a:fld>
            <a:endParaRPr lang="en-US" altLang="en-US"/>
          </a:p>
        </p:txBody>
      </p:sp>
      <p:pic>
        <p:nvPicPr>
          <p:cNvPr id="7" name="Slika 6" descr="HZJZ-PPT-Background-2.png"/>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AB7442-5DA9-4283-8B00-AC2A5C1E65D0}" type="slidenum">
              <a:rPr lang="en-US" altLang="en-US"/>
              <a:pPr/>
              <a:t>‹#›</a:t>
            </a:fld>
            <a:endParaRPr lang="en-US" alt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666453-3BED-43F8-B97E-C4102E02A8CD}" type="slidenum">
              <a:rPr lang="en-US" altLang="en-US"/>
              <a:pPr/>
              <a:t>‹#›</a:t>
            </a:fld>
            <a:endParaRPr lang="en-US" altLang="en-US"/>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Times"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imes"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62E285-C4DB-466D-BF28-5056C5F73B8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d"/>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ouring-party-drinks\pouring-party-drinks (Custom).jpg"/>
          <p:cNvPicPr>
            <a:picLocks noChangeAspect="1" noChangeArrowheads="1"/>
          </p:cNvPicPr>
          <p:nvPr/>
        </p:nvPicPr>
        <p:blipFill>
          <a:blip r:embed="rId3"/>
          <a:srcRect/>
          <a:stretch>
            <a:fillRect/>
          </a:stretch>
        </p:blipFill>
        <p:spPr bwMode="auto">
          <a:xfrm>
            <a:off x="4499992" y="411510"/>
            <a:ext cx="4642194" cy="3096344"/>
          </a:xfrm>
          <a:prstGeom prst="rect">
            <a:avLst/>
          </a:prstGeom>
          <a:noFill/>
        </p:spPr>
      </p:pic>
      <p:sp>
        <p:nvSpPr>
          <p:cNvPr id="4098" name="Text Box 3"/>
          <p:cNvSpPr txBox="1">
            <a:spLocks noChangeArrowheads="1"/>
          </p:cNvSpPr>
          <p:nvPr/>
        </p:nvSpPr>
        <p:spPr bwMode="auto">
          <a:xfrm>
            <a:off x="539552" y="411510"/>
            <a:ext cx="4032448" cy="1886670"/>
          </a:xfrm>
          <a:prstGeom prst="rect">
            <a:avLst/>
          </a:prstGeom>
          <a:noFill/>
          <a:ln w="9525">
            <a:noFill/>
            <a:miter lim="800000"/>
            <a:headEnd/>
            <a:tailEnd/>
          </a:ln>
        </p:spPr>
        <p:txBody>
          <a:bodyPr wrap="square">
            <a:spAutoFit/>
          </a:bodyPr>
          <a:lstStyle/>
          <a:p>
            <a:pPr algn="ctr">
              <a:lnSpc>
                <a:spcPct val="80000"/>
              </a:lnSpc>
              <a:spcBef>
                <a:spcPct val="25000"/>
              </a:spcBef>
            </a:pPr>
            <a:r>
              <a:rPr lang="hr-HR" altLang="en-US" sz="4400" b="1" dirty="0" smtClean="0">
                <a:solidFill>
                  <a:srgbClr val="7330A5"/>
                </a:solidFill>
                <a:latin typeface="Arial" pitchFamily="34" charset="0"/>
              </a:rPr>
              <a:t>Razmišljamo o alkoholu</a:t>
            </a:r>
          </a:p>
          <a:p>
            <a:pPr algn="ctr">
              <a:lnSpc>
                <a:spcPct val="80000"/>
              </a:lnSpc>
              <a:spcBef>
                <a:spcPct val="25000"/>
              </a:spcBef>
            </a:pPr>
            <a:r>
              <a:rPr lang="hr-HR" altLang="en-US" sz="4400" b="1" dirty="0" smtClean="0">
                <a:solidFill>
                  <a:srgbClr val="7330A5"/>
                </a:solidFill>
                <a:latin typeface="Arial" pitchFamily="34" charset="0"/>
              </a:rPr>
              <a:t>KVIZ</a:t>
            </a:r>
            <a:endParaRPr lang="en-US" altLang="en-US" sz="4400" b="1" dirty="0">
              <a:solidFill>
                <a:srgbClr val="7330A5"/>
              </a:solidFill>
              <a:latin typeface="Arial" pitchFamily="34" charset="0"/>
            </a:endParaRPr>
          </a:p>
        </p:txBody>
      </p:sp>
      <p:sp>
        <p:nvSpPr>
          <p:cNvPr id="8" name="Rectangle 7"/>
          <p:cNvSpPr/>
          <p:nvPr/>
        </p:nvSpPr>
        <p:spPr>
          <a:xfrm>
            <a:off x="0" y="2571750"/>
            <a:ext cx="9144001" cy="978695"/>
          </a:xfrm>
          <a:prstGeom prst="rect">
            <a:avLst/>
          </a:prstGeom>
          <a:solidFill>
            <a:srgbClr val="73398B"/>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9" name="Title 1"/>
          <p:cNvSpPr txBox="1">
            <a:spLocks/>
          </p:cNvSpPr>
          <p:nvPr/>
        </p:nvSpPr>
        <p:spPr>
          <a:xfrm>
            <a:off x="1043608" y="2859782"/>
            <a:ext cx="7488832" cy="504056"/>
          </a:xfrm>
          <a:prstGeom prst="rect">
            <a:avLst/>
          </a:prstGeom>
        </p:spPr>
        <p:txBody>
          <a:bodyPr>
            <a:normAutofit fontScale="70000" lnSpcReduction="20000"/>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defRPr/>
            </a:pPr>
            <a:r>
              <a:rPr lang="hr-HR" b="1" dirty="0" smtClean="0">
                <a:solidFill>
                  <a:schemeClr val="bg1"/>
                </a:solidFill>
              </a:rPr>
              <a:t>Koliko znate o alkoholu i alkoholnim pićima</a:t>
            </a:r>
            <a:r>
              <a:rPr lang="en-GB" b="1" dirty="0" smtClean="0">
                <a:solidFill>
                  <a:schemeClr val="bg1"/>
                </a:solidFill>
              </a:rPr>
              <a:t>?</a:t>
            </a:r>
            <a:endParaRPr lang="en-GB" b="1" dirty="0">
              <a:solidFill>
                <a:schemeClr val="bg1"/>
              </a:solidFill>
              <a:latin typeface="+mn-lt"/>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3" name="Text Box 4"/>
          <p:cNvSpPr txBox="1">
            <a:spLocks noChangeArrowheads="1"/>
          </p:cNvSpPr>
          <p:nvPr/>
        </p:nvSpPr>
        <p:spPr bwMode="auto">
          <a:xfrm>
            <a:off x="573089" y="962025"/>
            <a:ext cx="3711575" cy="3170099"/>
          </a:xfrm>
          <a:prstGeom prst="rect">
            <a:avLst/>
          </a:prstGeom>
          <a:noFill/>
          <a:ln>
            <a:noFill/>
          </a:ln>
        </p:spPr>
        <p:txBody>
          <a:bodyPr>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509713" indent="5334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altLang="en-US" sz="2800" b="1" dirty="0" smtClean="0">
                <a:solidFill>
                  <a:schemeClr val="bg1"/>
                </a:solidFill>
                <a:latin typeface="+mn-lt"/>
              </a:rPr>
              <a:t>Pitanje</a:t>
            </a:r>
            <a:r>
              <a:rPr lang="en-US" altLang="en-US" sz="2800" b="1" dirty="0" smtClean="0">
                <a:solidFill>
                  <a:schemeClr val="bg1"/>
                </a:solidFill>
                <a:latin typeface="+mn-lt"/>
              </a:rPr>
              <a:t> 5</a:t>
            </a:r>
            <a:r>
              <a:rPr lang="hr-HR" altLang="en-US" sz="2800" b="1" dirty="0" smtClean="0">
                <a:solidFill>
                  <a:schemeClr val="bg1"/>
                </a:solidFill>
                <a:latin typeface="+mn-lt"/>
              </a:rPr>
              <a:t>.</a:t>
            </a:r>
            <a:r>
              <a:rPr lang="en-US" altLang="en-US" sz="2800" b="1" dirty="0" smtClean="0">
                <a:solidFill>
                  <a:schemeClr val="bg1"/>
                </a:solidFill>
                <a:latin typeface="+mn-lt"/>
              </a:rPr>
              <a:t> </a:t>
            </a:r>
            <a:endParaRPr lang="hr-HR" altLang="en-US" sz="2800" b="1" dirty="0" smtClean="0">
              <a:solidFill>
                <a:schemeClr val="bg1"/>
              </a:solidFill>
              <a:latin typeface="+mn-lt"/>
            </a:endParaRPr>
          </a:p>
          <a:p>
            <a:pPr>
              <a:defRPr/>
            </a:pPr>
            <a:r>
              <a:rPr lang="hr-HR" sz="2800" b="1" dirty="0" smtClean="0">
                <a:solidFill>
                  <a:schemeClr val="bg1"/>
                </a:solidFill>
              </a:rPr>
              <a:t>S koliko godina se može legalno kupiti alkohol u kafiću ili dućanu?</a:t>
            </a:r>
            <a:endParaRPr lang="en-US" altLang="en-US" b="1" dirty="0">
              <a:solidFill>
                <a:schemeClr val="bg1"/>
              </a:solidFill>
              <a:latin typeface="Arial" panose="020B0604020202020204" pitchFamily="34" charset="0"/>
            </a:endParaRPr>
          </a:p>
          <a:p>
            <a:pPr lvl="2">
              <a:defRPr/>
            </a:pPr>
            <a:endParaRPr lang="en-GB" altLang="en-US" dirty="0">
              <a:solidFill>
                <a:schemeClr val="bg1"/>
              </a:solidFill>
            </a:endParaRPr>
          </a:p>
          <a:p>
            <a:pPr>
              <a:spcBef>
                <a:spcPct val="50000"/>
              </a:spcBef>
              <a:defRPr/>
            </a:pPr>
            <a:endParaRPr lang="en-US" altLang="en-US" dirty="0">
              <a:solidFill>
                <a:schemeClr val="bg1"/>
              </a:solidFill>
            </a:endParaRPr>
          </a:p>
        </p:txBody>
      </p:sp>
      <p:sp>
        <p:nvSpPr>
          <p:cNvPr id="2" name="TextBox 1"/>
          <p:cNvSpPr txBox="1"/>
          <p:nvPr/>
        </p:nvSpPr>
        <p:spPr>
          <a:xfrm>
            <a:off x="4860032" y="915566"/>
            <a:ext cx="4106738" cy="3539430"/>
          </a:xfrm>
          <a:prstGeom prst="rect">
            <a:avLst/>
          </a:prstGeom>
          <a:noFill/>
        </p:spPr>
        <p:txBody>
          <a:bodyPr wrap="square">
            <a:spAutoFit/>
          </a:bodyPr>
          <a:lstStyle/>
          <a:p>
            <a:r>
              <a:rPr lang="hr-HR" sz="2800" b="1" dirty="0" smtClean="0">
                <a:solidFill>
                  <a:schemeClr val="bg1"/>
                </a:solidFill>
                <a:latin typeface="+mn-lt"/>
              </a:rPr>
              <a:t>Mogući odgovori:</a:t>
            </a:r>
          </a:p>
          <a:p>
            <a:r>
              <a:rPr lang="hr-HR" sz="2800" dirty="0" smtClean="0">
                <a:solidFill>
                  <a:schemeClr val="bg1"/>
                </a:solidFill>
                <a:latin typeface="+mn-lt"/>
              </a:rPr>
              <a:t>a) 16 godina</a:t>
            </a:r>
          </a:p>
          <a:p>
            <a:r>
              <a:rPr lang="hr-HR" sz="2800" dirty="0" smtClean="0">
                <a:solidFill>
                  <a:schemeClr val="bg1"/>
                </a:solidFill>
                <a:latin typeface="+mn-lt"/>
              </a:rPr>
              <a:t>b) 18 godina</a:t>
            </a:r>
          </a:p>
          <a:p>
            <a:r>
              <a:rPr lang="hr-HR" sz="2800" dirty="0" smtClean="0">
                <a:solidFill>
                  <a:schemeClr val="bg1"/>
                </a:solidFill>
                <a:latin typeface="+mn-lt"/>
              </a:rPr>
              <a:t>c) 21 godina</a:t>
            </a:r>
          </a:p>
          <a:p>
            <a:r>
              <a:rPr lang="hr-HR" sz="2800" dirty="0" smtClean="0">
                <a:solidFill>
                  <a:schemeClr val="bg1"/>
                </a:solidFill>
                <a:latin typeface="+mn-lt"/>
              </a:rPr>
              <a:t>d) nema zabrane, svi mogu kupovati alkohol neovisno o dobi</a:t>
            </a:r>
          </a:p>
          <a:p>
            <a:pPr>
              <a:defRPr/>
            </a:pPr>
            <a:endParaRPr lang="en-US" sz="2800" dirty="0">
              <a:solidFill>
                <a:schemeClr val="bg1"/>
              </a:solidFill>
              <a:latin typeface="+mn-lt"/>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3" name="Text Box 4"/>
          <p:cNvSpPr txBox="1">
            <a:spLocks noChangeArrowheads="1"/>
          </p:cNvSpPr>
          <p:nvPr/>
        </p:nvSpPr>
        <p:spPr bwMode="auto">
          <a:xfrm>
            <a:off x="573089" y="962025"/>
            <a:ext cx="3711575" cy="3108543"/>
          </a:xfrm>
          <a:prstGeom prst="rect">
            <a:avLst/>
          </a:prstGeom>
          <a:noFill/>
          <a:ln>
            <a:noFill/>
          </a:ln>
        </p:spPr>
        <p:txBody>
          <a:bodyPr wrap="square">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509713" indent="5334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en-US" altLang="en-US" sz="2800" b="1" dirty="0" smtClean="0">
                <a:solidFill>
                  <a:schemeClr val="bg1"/>
                </a:solidFill>
                <a:latin typeface="+mn-lt"/>
              </a:rPr>
              <a:t>5</a:t>
            </a:r>
            <a:r>
              <a:rPr lang="hr-HR" altLang="en-US" sz="2800" b="1" dirty="0" smtClean="0">
                <a:solidFill>
                  <a:schemeClr val="bg1"/>
                </a:solidFill>
                <a:latin typeface="+mn-lt"/>
              </a:rPr>
              <a:t>. </a:t>
            </a:r>
            <a:r>
              <a:rPr lang="hr-HR" sz="2800" b="1" dirty="0" smtClean="0">
                <a:solidFill>
                  <a:schemeClr val="bg1"/>
                </a:solidFill>
              </a:rPr>
              <a:t>S koliko godina se može legalno kupiti alkohol u kafiću ili dućanu?</a:t>
            </a:r>
            <a:endParaRPr lang="en-US" altLang="en-US" sz="2800" b="1" dirty="0" smtClean="0">
              <a:solidFill>
                <a:schemeClr val="bg1"/>
              </a:solidFill>
              <a:latin typeface="Arial" panose="020B0604020202020204" pitchFamily="34" charset="0"/>
            </a:endParaRPr>
          </a:p>
          <a:p>
            <a:pPr>
              <a:defRPr/>
            </a:pPr>
            <a:endParaRPr lang="hr-HR" sz="2800" b="1" dirty="0" smtClean="0">
              <a:solidFill>
                <a:schemeClr val="bg1"/>
              </a:solidFill>
              <a:latin typeface="+mn-lt"/>
            </a:endParaRPr>
          </a:p>
          <a:p>
            <a:pPr>
              <a:defRPr/>
            </a:pPr>
            <a:r>
              <a:rPr lang="it-IT" sz="2800" b="1" dirty="0" err="1" smtClean="0">
                <a:solidFill>
                  <a:schemeClr val="bg1"/>
                </a:solidFill>
                <a:latin typeface="+mn-lt"/>
              </a:rPr>
              <a:t>Odgovor</a:t>
            </a:r>
            <a:r>
              <a:rPr lang="hr-HR" sz="2800" b="1" dirty="0" smtClean="0">
                <a:solidFill>
                  <a:schemeClr val="bg1"/>
                </a:solidFill>
                <a:latin typeface="+mn-lt"/>
              </a:rPr>
              <a:t> b</a:t>
            </a:r>
            <a:r>
              <a:rPr lang="it-IT" sz="2800" b="1" dirty="0" smtClean="0">
                <a:solidFill>
                  <a:schemeClr val="bg1"/>
                </a:solidFill>
                <a:latin typeface="+mn-lt"/>
              </a:rPr>
              <a:t>)</a:t>
            </a:r>
            <a:br>
              <a:rPr lang="it-IT" sz="2800" b="1" dirty="0" smtClean="0">
                <a:solidFill>
                  <a:schemeClr val="bg1"/>
                </a:solidFill>
                <a:latin typeface="+mn-lt"/>
              </a:rPr>
            </a:br>
            <a:r>
              <a:rPr lang="hr-HR" sz="2800" dirty="0" smtClean="0">
                <a:solidFill>
                  <a:schemeClr val="bg1"/>
                </a:solidFill>
                <a:latin typeface="+mn-lt"/>
              </a:rPr>
              <a:t>18 godina</a:t>
            </a:r>
            <a:endParaRPr lang="en-US" altLang="en-US" dirty="0">
              <a:solidFill>
                <a:schemeClr val="bg1"/>
              </a:solidFill>
            </a:endParaRPr>
          </a:p>
        </p:txBody>
      </p:sp>
      <p:pic>
        <p:nvPicPr>
          <p:cNvPr id="10242" name="Picture 2" descr="F:\pouring-party-drinks\the-ban-on-alcohol-2277764_1280.png"/>
          <p:cNvPicPr>
            <a:picLocks noChangeAspect="1" noChangeArrowheads="1"/>
          </p:cNvPicPr>
          <p:nvPr/>
        </p:nvPicPr>
        <p:blipFill>
          <a:blip r:embed="rId2"/>
          <a:srcRect/>
          <a:stretch>
            <a:fillRect/>
          </a:stretch>
        </p:blipFill>
        <p:spPr bwMode="auto">
          <a:xfrm>
            <a:off x="7236296" y="123478"/>
            <a:ext cx="1678832" cy="1678832"/>
          </a:xfrm>
          <a:prstGeom prst="rect">
            <a:avLst/>
          </a:prstGeom>
          <a:noFill/>
        </p:spPr>
      </p:pic>
      <p:sp>
        <p:nvSpPr>
          <p:cNvPr id="4" name="TextBox 1"/>
          <p:cNvSpPr txBox="1"/>
          <p:nvPr/>
        </p:nvSpPr>
        <p:spPr>
          <a:xfrm>
            <a:off x="4788024" y="1563638"/>
            <a:ext cx="4106738" cy="2677656"/>
          </a:xfrm>
          <a:prstGeom prst="rect">
            <a:avLst/>
          </a:prstGeom>
          <a:noFill/>
        </p:spPr>
        <p:txBody>
          <a:bodyPr wrap="square">
            <a:spAutoFit/>
          </a:bodyPr>
          <a:lstStyle/>
          <a:p>
            <a:r>
              <a:rPr lang="vi-VN" dirty="0" smtClean="0">
                <a:solidFill>
                  <a:schemeClr val="bg1"/>
                </a:solidFill>
                <a:latin typeface="Calibri" pitchFamily="34" charset="0"/>
              </a:rPr>
              <a:t>Zakonom je zabranjena prodaja alkoholnih pića maloljetnicima (prije 18. rođendana). </a:t>
            </a:r>
            <a:endParaRPr lang="hr-HR" dirty="0" smtClean="0">
              <a:solidFill>
                <a:schemeClr val="bg1"/>
              </a:solidFill>
              <a:latin typeface="Calibri" pitchFamily="34" charset="0"/>
            </a:endParaRPr>
          </a:p>
          <a:p>
            <a:r>
              <a:rPr lang="vi-VN" dirty="0" smtClean="0">
                <a:solidFill>
                  <a:schemeClr val="bg1"/>
                </a:solidFill>
                <a:latin typeface="Calibri" pitchFamily="34" charset="0"/>
              </a:rPr>
              <a:t>Također je u ugostiteljskim objektima zabranjeno usluživanje alkohola maloljetnicima.</a:t>
            </a:r>
            <a:endParaRPr lang="en-US" dirty="0">
              <a:solidFill>
                <a:schemeClr val="bg1"/>
              </a:solidFill>
              <a:latin typeface="Calibri" pitchFamily="34" charset="0"/>
            </a:endParaRPr>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4806951" y="267494"/>
            <a:ext cx="3960813" cy="4524315"/>
          </a:xfrm>
          <a:prstGeom prst="rect">
            <a:avLst/>
          </a:prstGeom>
          <a:noFill/>
          <a:ln>
            <a:noFill/>
          </a:ln>
        </p:spPr>
        <p:txBody>
          <a:bodyPr wrap="square">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marL="357188" indent="-347663">
              <a:defRPr/>
            </a:pPr>
            <a:r>
              <a:rPr lang="hr-HR" sz="2000" b="1" dirty="0" smtClean="0">
                <a:solidFill>
                  <a:schemeClr val="bg1"/>
                </a:solidFill>
                <a:latin typeface="+mn-lt"/>
              </a:rPr>
              <a:t>Mogući odgovori:</a:t>
            </a:r>
          </a:p>
          <a:p>
            <a:r>
              <a:rPr lang="hr-HR" sz="2000" dirty="0" smtClean="0">
                <a:solidFill>
                  <a:schemeClr val="bg1"/>
                </a:solidFill>
                <a:latin typeface="+mj-lt"/>
              </a:rPr>
              <a:t>a) ne, energetska pića razbude osobu kojoj se spava od alkohola pa je ovo poželjna kombinacija</a:t>
            </a:r>
          </a:p>
          <a:p>
            <a:endParaRPr lang="hr-HR" sz="1600" dirty="0" smtClean="0">
              <a:solidFill>
                <a:schemeClr val="bg1"/>
              </a:solidFill>
              <a:latin typeface="+mj-lt"/>
            </a:endParaRPr>
          </a:p>
          <a:p>
            <a:r>
              <a:rPr lang="hr-HR" sz="2000" dirty="0" smtClean="0">
                <a:solidFill>
                  <a:schemeClr val="bg1"/>
                </a:solidFill>
                <a:latin typeface="+mj-lt"/>
              </a:rPr>
              <a:t>b) da, to je potencijalno smrtonosna kombinacija</a:t>
            </a:r>
          </a:p>
          <a:p>
            <a:endParaRPr lang="hr-HR" sz="1600" dirty="0" smtClean="0">
              <a:solidFill>
                <a:schemeClr val="bg1"/>
              </a:solidFill>
              <a:latin typeface="+mj-lt"/>
            </a:endParaRPr>
          </a:p>
          <a:p>
            <a:r>
              <a:rPr lang="hr-HR" sz="2000" dirty="0" smtClean="0">
                <a:solidFill>
                  <a:schemeClr val="bg1"/>
                </a:solidFill>
                <a:latin typeface="+mj-lt"/>
              </a:rPr>
              <a:t>c) svejedno je miješa li se alkoholno piće s nekim drugim bezalkoholnim pićem ili s energetskim pićem</a:t>
            </a:r>
          </a:p>
          <a:p>
            <a:endParaRPr lang="hr-HR" sz="1600" dirty="0" smtClean="0">
              <a:solidFill>
                <a:schemeClr val="bg1"/>
              </a:solidFill>
              <a:latin typeface="+mj-lt"/>
            </a:endParaRPr>
          </a:p>
          <a:p>
            <a:r>
              <a:rPr lang="hr-HR" sz="2000" dirty="0" smtClean="0">
                <a:solidFill>
                  <a:schemeClr val="bg1"/>
                </a:solidFill>
                <a:latin typeface="+mj-lt"/>
              </a:rPr>
              <a:t>d) ne, energetska pića kao uostalom i kofein iz kave pomažu protiv mamurluka</a:t>
            </a:r>
            <a:endParaRPr lang="en-US" altLang="en-US" sz="2000" dirty="0">
              <a:solidFill>
                <a:schemeClr val="bg1"/>
              </a:solidFill>
              <a:latin typeface="+mj-lt"/>
            </a:endParaRPr>
          </a:p>
        </p:txBody>
      </p:sp>
      <p:sp>
        <p:nvSpPr>
          <p:cNvPr id="7" name="Rectangle 6"/>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10247" name="TextBox 1"/>
          <p:cNvSpPr txBox="1">
            <a:spLocks noChangeArrowheads="1"/>
          </p:cNvSpPr>
          <p:nvPr/>
        </p:nvSpPr>
        <p:spPr bwMode="auto">
          <a:xfrm>
            <a:off x="665163" y="873919"/>
            <a:ext cx="3465512" cy="2246769"/>
          </a:xfrm>
          <a:prstGeom prst="rect">
            <a:avLst/>
          </a:prstGeom>
          <a:noFill/>
          <a:ln w="9525">
            <a:noFill/>
            <a:miter lim="800000"/>
            <a:headEnd/>
            <a:tailEnd/>
          </a:ln>
        </p:spPr>
        <p:txBody>
          <a:bodyPr>
            <a:spAutoFit/>
          </a:bodyPr>
          <a:lstStyle/>
          <a:p>
            <a:r>
              <a:rPr lang="hr-HR" altLang="en-US" sz="2800" b="1" dirty="0" smtClean="0">
                <a:latin typeface="Arial" pitchFamily="34" charset="0"/>
              </a:rPr>
              <a:t>Pitanje</a:t>
            </a:r>
            <a:r>
              <a:rPr lang="en-GB" altLang="en-US" sz="2800" b="1" dirty="0" smtClean="0">
                <a:latin typeface="Arial" pitchFamily="34" charset="0"/>
              </a:rPr>
              <a:t> 6</a:t>
            </a:r>
            <a:r>
              <a:rPr lang="hr-HR" altLang="en-US" sz="2800" b="1" dirty="0" smtClean="0">
                <a:latin typeface="Arial" pitchFamily="34" charset="0"/>
              </a:rPr>
              <a:t>.</a:t>
            </a:r>
            <a:r>
              <a:rPr lang="en-GB" altLang="en-US" sz="2800" b="1" dirty="0" smtClean="0">
                <a:latin typeface="Arial" pitchFamily="34" charset="0"/>
              </a:rPr>
              <a:t> </a:t>
            </a:r>
            <a:endParaRPr lang="hr-HR" altLang="en-US" sz="2800" b="1" dirty="0" smtClean="0">
              <a:latin typeface="Arial" pitchFamily="34" charset="0"/>
            </a:endParaRPr>
          </a:p>
          <a:p>
            <a:r>
              <a:rPr lang="hr-HR" sz="2800" b="1" dirty="0" smtClean="0">
                <a:solidFill>
                  <a:schemeClr val="bg1"/>
                </a:solidFill>
              </a:rPr>
              <a:t>Alkohol i energetska pića: treba li izbjegavati ovu kombinaciju?</a:t>
            </a:r>
            <a:endParaRPr lang="en-US" sz="2800" dirty="0">
              <a:solidFill>
                <a:schemeClr val="bg1"/>
              </a:solidFill>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788024" y="195486"/>
            <a:ext cx="4176464" cy="4278094"/>
          </a:xfrm>
          <a:prstGeom prst="rect">
            <a:avLst/>
          </a:prstGeom>
          <a:noFill/>
          <a:ln>
            <a:noFill/>
          </a:ln>
        </p:spPr>
        <p:txBody>
          <a:bodyPr wrap="square">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r>
              <a:rPr lang="vi-VN" sz="1600" dirty="0" smtClean="0">
                <a:solidFill>
                  <a:schemeClr val="bg1"/>
                </a:solidFill>
                <a:latin typeface="Calibri" pitchFamily="34" charset="0"/>
              </a:rPr>
              <a:t>Prema nekim istraživanjima, 40% adolescenta je osjetilo neke od neugodnih znakova kod pijenja energetskih pi</a:t>
            </a:r>
            <a:r>
              <a:rPr lang="hr-HR" sz="1600" dirty="0" smtClean="0">
                <a:solidFill>
                  <a:schemeClr val="bg1"/>
                </a:solidFill>
                <a:latin typeface="Calibri" pitchFamily="34" charset="0"/>
              </a:rPr>
              <a:t>ć</a:t>
            </a:r>
            <a:r>
              <a:rPr lang="vi-VN" sz="1600" dirty="0" smtClean="0">
                <a:solidFill>
                  <a:schemeClr val="bg1"/>
                </a:solidFill>
                <a:latin typeface="Calibri" pitchFamily="34" charset="0"/>
              </a:rPr>
              <a:t>a poput boli u trbuhu, teškoće disanja, boli u prsištu, gastrointestinalne smetnje poput mučnine, povraćanja I proljeva, glavobolje, osjećaja lupanja srca, nemira I straha, nesanice, tremora (drhtanje ruku) i gubitka svijesti/sinkopa.</a:t>
            </a:r>
            <a:br>
              <a:rPr lang="vi-VN" sz="1600" dirty="0" smtClean="0">
                <a:solidFill>
                  <a:schemeClr val="bg1"/>
                </a:solidFill>
                <a:latin typeface="Calibri" pitchFamily="34" charset="0"/>
              </a:rPr>
            </a:br>
            <a:r>
              <a:rPr lang="vi-VN" sz="1600" dirty="0" smtClean="0">
                <a:solidFill>
                  <a:schemeClr val="bg1"/>
                </a:solidFill>
                <a:latin typeface="Calibri" pitchFamily="34" charset="0"/>
              </a:rPr>
              <a:t>Mladi koji miješaju alkohol i energetska pića češće se upuštaju u nezaštićene spolne odnose, vožnju pod utjecajem alkohola, te doživljavaju različite nesreće. Problem je u tome što energetska pića podižu spremnost na akciju, a koordinacija pokreta, održavanje ravnoteže i rasuđivanje su narušeni zbog alkohola. Moguće su i smrtne posljedice vezane prvenstveno uz zatajenje srca ili ozljede. </a:t>
            </a:r>
            <a:endParaRPr lang="hr-HR" sz="1600" dirty="0">
              <a:solidFill>
                <a:schemeClr val="bg1"/>
              </a:solidFill>
              <a:latin typeface="Calibri" pitchFamily="34" charset="0"/>
            </a:endParaRPr>
          </a:p>
        </p:txBody>
      </p:sp>
      <p:sp>
        <p:nvSpPr>
          <p:cNvPr id="3" name="Rectangle 6"/>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4" name="TextBox 1"/>
          <p:cNvSpPr txBox="1">
            <a:spLocks noChangeArrowheads="1"/>
          </p:cNvSpPr>
          <p:nvPr/>
        </p:nvSpPr>
        <p:spPr bwMode="auto">
          <a:xfrm>
            <a:off x="665163" y="555526"/>
            <a:ext cx="3465512" cy="3416320"/>
          </a:xfrm>
          <a:prstGeom prst="rect">
            <a:avLst/>
          </a:prstGeom>
          <a:noFill/>
          <a:ln w="9525">
            <a:noFill/>
            <a:miter lim="800000"/>
            <a:headEnd/>
            <a:tailEnd/>
          </a:ln>
        </p:spPr>
        <p:txBody>
          <a:bodyPr wrap="square">
            <a:spAutoFit/>
          </a:bodyPr>
          <a:lstStyle/>
          <a:p>
            <a:r>
              <a:rPr lang="en-GB" altLang="en-US" sz="2800" b="1" dirty="0" smtClean="0">
                <a:solidFill>
                  <a:schemeClr val="bg1"/>
                </a:solidFill>
                <a:latin typeface="Times New Roman" pitchFamily="18" charset="0"/>
                <a:cs typeface="Times New Roman" pitchFamily="18" charset="0"/>
              </a:rPr>
              <a:t>6</a:t>
            </a:r>
            <a:r>
              <a:rPr lang="hr-HR" altLang="en-US" sz="2800" b="1" dirty="0" smtClean="0">
                <a:solidFill>
                  <a:schemeClr val="bg1"/>
                </a:solidFill>
                <a:latin typeface="Times New Roman" pitchFamily="18" charset="0"/>
                <a:cs typeface="Times New Roman" pitchFamily="18" charset="0"/>
              </a:rPr>
              <a:t>. </a:t>
            </a:r>
            <a:r>
              <a:rPr lang="hr-HR" sz="2800" b="1" dirty="0" smtClean="0">
                <a:solidFill>
                  <a:schemeClr val="bg1"/>
                </a:solidFill>
              </a:rPr>
              <a:t>Alkohol i energetska pića: treba li izbjegavati ovu kombinaciju?</a:t>
            </a:r>
          </a:p>
          <a:p>
            <a:endParaRPr lang="hr-HR" sz="2800" b="1" dirty="0" smtClean="0">
              <a:solidFill>
                <a:schemeClr val="bg1"/>
              </a:solidFill>
            </a:endParaRPr>
          </a:p>
          <a:p>
            <a:r>
              <a:rPr lang="it-IT" sz="2800" b="1" dirty="0" err="1" smtClean="0">
                <a:solidFill>
                  <a:schemeClr val="bg1"/>
                </a:solidFill>
                <a:latin typeface="+mj-lt"/>
              </a:rPr>
              <a:t>Odgovor</a:t>
            </a:r>
            <a:r>
              <a:rPr lang="hr-HR" sz="2800" b="1" dirty="0" smtClean="0">
                <a:solidFill>
                  <a:schemeClr val="bg1"/>
                </a:solidFill>
                <a:latin typeface="+mj-lt"/>
              </a:rPr>
              <a:t> b</a:t>
            </a:r>
            <a:r>
              <a:rPr lang="it-IT" sz="2800" b="1" dirty="0" smtClean="0">
                <a:solidFill>
                  <a:schemeClr val="bg1"/>
                </a:solidFill>
                <a:latin typeface="+mj-lt"/>
              </a:rPr>
              <a:t>)</a:t>
            </a:r>
            <a:br>
              <a:rPr lang="it-IT" sz="2800" b="1" dirty="0" smtClean="0">
                <a:solidFill>
                  <a:schemeClr val="bg1"/>
                </a:solidFill>
                <a:latin typeface="+mj-lt"/>
              </a:rPr>
            </a:br>
            <a:r>
              <a:rPr lang="pl-PL" dirty="0" smtClean="0">
                <a:solidFill>
                  <a:schemeClr val="bg1"/>
                </a:solidFill>
                <a:latin typeface="+mj-lt"/>
              </a:rPr>
              <a:t>Da, to je potencijalno smrtonosna kombinacija</a:t>
            </a:r>
            <a:endParaRPr lang="en-US" sz="2800" dirty="0">
              <a:solidFill>
                <a:schemeClr val="bg1"/>
              </a:solidFill>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22532" name="Text Box 5"/>
          <p:cNvSpPr txBox="1">
            <a:spLocks noChangeArrowheads="1"/>
          </p:cNvSpPr>
          <p:nvPr/>
        </p:nvSpPr>
        <p:spPr bwMode="auto">
          <a:xfrm>
            <a:off x="4788024" y="411510"/>
            <a:ext cx="3914775" cy="3754874"/>
          </a:xfrm>
          <a:prstGeom prst="rect">
            <a:avLst/>
          </a:prstGeom>
          <a:noFill/>
          <a:ln>
            <a:noFill/>
          </a:ln>
        </p:spPr>
        <p:txBody>
          <a:bodyPr>
            <a:spAutoFit/>
          </a:bodyPr>
          <a:lstStyle>
            <a:lvl1pPr marL="457200" indent="-457200">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indent="0"/>
            <a:r>
              <a:rPr lang="hr-HR" b="1" dirty="0" smtClean="0">
                <a:solidFill>
                  <a:schemeClr val="bg1"/>
                </a:solidFill>
                <a:latin typeface="+mj-lt"/>
              </a:rPr>
              <a:t>Mogući odgovori:</a:t>
            </a:r>
          </a:p>
          <a:p>
            <a:pPr marL="0" indent="0"/>
            <a:endParaRPr lang="hr-HR" sz="1000" dirty="0" smtClean="0">
              <a:solidFill>
                <a:schemeClr val="bg1"/>
              </a:solidFill>
              <a:latin typeface="+mj-lt"/>
            </a:endParaRPr>
          </a:p>
          <a:p>
            <a:pPr marL="0" indent="0"/>
            <a:r>
              <a:rPr lang="hr-HR" dirty="0" smtClean="0">
                <a:solidFill>
                  <a:schemeClr val="bg1"/>
                </a:solidFill>
                <a:latin typeface="+mj-lt"/>
              </a:rPr>
              <a:t>a) nerođena djeca se vrlo brzo napiju</a:t>
            </a:r>
          </a:p>
          <a:p>
            <a:pPr marL="0" indent="0"/>
            <a:endParaRPr lang="hr-HR" sz="1600" dirty="0" smtClean="0">
              <a:solidFill>
                <a:schemeClr val="bg1"/>
              </a:solidFill>
              <a:latin typeface="+mj-lt"/>
            </a:endParaRPr>
          </a:p>
          <a:p>
            <a:pPr marL="0" indent="0"/>
            <a:r>
              <a:rPr lang="hr-HR" dirty="0" smtClean="0">
                <a:solidFill>
                  <a:schemeClr val="bg1"/>
                </a:solidFill>
                <a:latin typeface="+mj-lt"/>
              </a:rPr>
              <a:t>b) alkohol može štetiti nerođenom djetetu na različite načine</a:t>
            </a:r>
          </a:p>
          <a:p>
            <a:pPr marL="0" indent="0"/>
            <a:endParaRPr lang="hr-HR" sz="1600" dirty="0" smtClean="0">
              <a:solidFill>
                <a:schemeClr val="bg1"/>
              </a:solidFill>
              <a:latin typeface="+mj-lt"/>
            </a:endParaRPr>
          </a:p>
          <a:p>
            <a:pPr marL="0" indent="0"/>
            <a:r>
              <a:rPr lang="hr-HR" dirty="0" smtClean="0">
                <a:solidFill>
                  <a:schemeClr val="bg1"/>
                </a:solidFill>
                <a:latin typeface="+mj-lt"/>
              </a:rPr>
              <a:t>c) alkohol i </a:t>
            </a:r>
            <a:r>
              <a:rPr lang="hr-HR" dirty="0" err="1" smtClean="0">
                <a:solidFill>
                  <a:schemeClr val="bg1"/>
                </a:solidFill>
                <a:latin typeface="+mj-lt"/>
              </a:rPr>
              <a:t>amnionska</a:t>
            </a:r>
            <a:r>
              <a:rPr lang="hr-HR" dirty="0" smtClean="0">
                <a:solidFill>
                  <a:schemeClr val="bg1"/>
                </a:solidFill>
                <a:latin typeface="+mj-lt"/>
              </a:rPr>
              <a:t> tekućina se ne miješaju</a:t>
            </a:r>
            <a:endParaRPr lang="hr-HR" dirty="0">
              <a:solidFill>
                <a:schemeClr val="bg1"/>
              </a:solidFill>
              <a:latin typeface="+mj-lt"/>
            </a:endParaRPr>
          </a:p>
        </p:txBody>
      </p:sp>
      <p:sp>
        <p:nvSpPr>
          <p:cNvPr id="7" name="Rectangle 6"/>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pic>
        <p:nvPicPr>
          <p:cNvPr id="3074" name="Picture 2" descr="F:\pouring-party-drinks\close-up-photo-of-pregnant-woman-in-white-dress-holding-her-2100341 (Custom).jpg"/>
          <p:cNvPicPr>
            <a:picLocks noChangeAspect="1" noChangeArrowheads="1"/>
          </p:cNvPicPr>
          <p:nvPr/>
        </p:nvPicPr>
        <p:blipFill>
          <a:blip r:embed="rId4"/>
          <a:srcRect/>
          <a:stretch>
            <a:fillRect/>
          </a:stretch>
        </p:blipFill>
        <p:spPr bwMode="auto">
          <a:xfrm>
            <a:off x="971600" y="123478"/>
            <a:ext cx="3238741" cy="2160240"/>
          </a:xfrm>
          <a:prstGeom prst="rect">
            <a:avLst/>
          </a:prstGeom>
          <a:noFill/>
        </p:spPr>
      </p:pic>
      <p:sp>
        <p:nvSpPr>
          <p:cNvPr id="11273" name="Text Box 3"/>
          <p:cNvSpPr txBox="1">
            <a:spLocks noChangeArrowheads="1"/>
          </p:cNvSpPr>
          <p:nvPr/>
        </p:nvSpPr>
        <p:spPr bwMode="auto">
          <a:xfrm>
            <a:off x="611560" y="1779662"/>
            <a:ext cx="3427412" cy="2246769"/>
          </a:xfrm>
          <a:prstGeom prst="rect">
            <a:avLst/>
          </a:prstGeom>
          <a:noFill/>
          <a:ln w="9525">
            <a:noFill/>
            <a:miter lim="800000"/>
            <a:headEnd/>
            <a:tailEnd/>
          </a:ln>
        </p:spPr>
        <p:txBody>
          <a:bodyPr>
            <a:spAutoFit/>
          </a:bodyPr>
          <a:lstStyle/>
          <a:p>
            <a:pPr>
              <a:tabLst>
                <a:tab pos="382588" algn="l"/>
              </a:tabLst>
            </a:pPr>
            <a:r>
              <a:rPr lang="hr-HR" altLang="en-US" sz="2800" b="1" dirty="0" smtClean="0">
                <a:solidFill>
                  <a:schemeClr val="bg1"/>
                </a:solidFill>
                <a:latin typeface="+mj-lt"/>
              </a:rPr>
              <a:t>Pitanje</a:t>
            </a:r>
            <a:r>
              <a:rPr lang="en-GB" altLang="en-US" sz="2800" b="1" dirty="0" smtClean="0">
                <a:solidFill>
                  <a:schemeClr val="bg1"/>
                </a:solidFill>
                <a:latin typeface="+mj-lt"/>
              </a:rPr>
              <a:t> 7</a:t>
            </a:r>
            <a:r>
              <a:rPr lang="hr-HR" altLang="en-US" sz="2800" b="1" dirty="0" smtClean="0">
                <a:solidFill>
                  <a:schemeClr val="bg1"/>
                </a:solidFill>
                <a:latin typeface="+mj-lt"/>
              </a:rPr>
              <a:t>.</a:t>
            </a:r>
            <a:r>
              <a:rPr lang="en-GB" altLang="en-US" sz="2800" b="1" dirty="0" smtClean="0">
                <a:solidFill>
                  <a:schemeClr val="bg1"/>
                </a:solidFill>
                <a:latin typeface="+mj-lt"/>
              </a:rPr>
              <a:t> </a:t>
            </a:r>
            <a:endParaRPr lang="hr-HR" altLang="en-US" sz="2800" b="1" dirty="0" smtClean="0">
              <a:solidFill>
                <a:schemeClr val="bg1"/>
              </a:solidFill>
              <a:latin typeface="+mj-lt"/>
            </a:endParaRPr>
          </a:p>
          <a:p>
            <a:pPr>
              <a:tabLst>
                <a:tab pos="382588" algn="l"/>
              </a:tabLst>
            </a:pPr>
            <a:r>
              <a:rPr lang="hr-HR" sz="2800" b="1" dirty="0" smtClean="0">
                <a:solidFill>
                  <a:schemeClr val="bg1"/>
                </a:solidFill>
                <a:latin typeface="Times New Roman" pitchFamily="18" charset="0"/>
                <a:cs typeface="Times New Roman" pitchFamily="18" charset="0"/>
              </a:rPr>
              <a:t>Trudnicama se savjetuje izbjegavanje alkohola. Zašto?</a:t>
            </a:r>
            <a:endParaRPr lang="en-US" altLang="en-US" sz="2800" dirty="0">
              <a:solidFill>
                <a:schemeClr val="bg1"/>
              </a:solidFill>
              <a:latin typeface="Times New Roman" pitchFamily="18" charset="0"/>
              <a:cs typeface="Times New Roman" pitchFamily="18" charset="0"/>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788024" y="411510"/>
            <a:ext cx="4176464" cy="3970318"/>
          </a:xfrm>
          <a:prstGeom prst="rect">
            <a:avLst/>
          </a:prstGeom>
          <a:noFill/>
          <a:ln>
            <a:noFill/>
          </a:ln>
        </p:spPr>
        <p:txBody>
          <a:bodyPr wrap="square">
            <a:spAutoFit/>
          </a:bodyPr>
          <a:lstStyle>
            <a:lvl1pPr marL="457200" indent="-457200">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indent="0"/>
            <a:r>
              <a:rPr lang="vi-VN" sz="2200" dirty="0" smtClean="0">
                <a:solidFill>
                  <a:schemeClr val="bg1"/>
                </a:solidFill>
                <a:latin typeface="Calibri" pitchFamily="34" charset="0"/>
              </a:rPr>
              <a:t>Alkohol može naštetiti nerođenom djetetu jer kroz posteljicu dolazi do fetusa. Budući da za trudnice nije utvrđena sigurna granica konzumiranja alkohola, najbolje je potpuno ga izbjegavati.</a:t>
            </a:r>
            <a:endParaRPr lang="hr-HR" sz="2200" dirty="0" smtClean="0">
              <a:solidFill>
                <a:schemeClr val="bg1"/>
              </a:solidFill>
              <a:latin typeface="Calibri" pitchFamily="34" charset="0"/>
            </a:endParaRPr>
          </a:p>
          <a:p>
            <a:pPr marL="0" indent="0"/>
            <a:endParaRPr lang="hr-HR" sz="1000" dirty="0" smtClean="0">
              <a:solidFill>
                <a:schemeClr val="bg1"/>
              </a:solidFill>
              <a:latin typeface="Calibri" pitchFamily="34" charset="0"/>
            </a:endParaRPr>
          </a:p>
          <a:p>
            <a:pPr marL="0" indent="0"/>
            <a:r>
              <a:rPr lang="vi-VN" sz="2200" dirty="0" smtClean="0">
                <a:solidFill>
                  <a:schemeClr val="bg1"/>
                </a:solidFill>
                <a:latin typeface="Calibri" pitchFamily="34" charset="0"/>
              </a:rPr>
              <a:t>Konzumiranje alkohola tijekom trudnoće znatno povećava rizik od različitih urođenih anomalija koje se nazivaju fetalni alkoholni sindrom.</a:t>
            </a:r>
            <a:endParaRPr lang="hr-HR" sz="2200" dirty="0">
              <a:solidFill>
                <a:schemeClr val="bg1"/>
              </a:solidFill>
              <a:latin typeface="Calibri" pitchFamily="34" charset="0"/>
            </a:endParaRPr>
          </a:p>
        </p:txBody>
      </p:sp>
      <p:sp>
        <p:nvSpPr>
          <p:cNvPr id="6" name="Rectangle 6"/>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7" name="Text Box 3"/>
          <p:cNvSpPr txBox="1">
            <a:spLocks noChangeArrowheads="1"/>
          </p:cNvSpPr>
          <p:nvPr/>
        </p:nvSpPr>
        <p:spPr bwMode="auto">
          <a:xfrm>
            <a:off x="611188" y="411510"/>
            <a:ext cx="3427412" cy="3662541"/>
          </a:xfrm>
          <a:prstGeom prst="rect">
            <a:avLst/>
          </a:prstGeom>
          <a:noFill/>
          <a:ln w="9525">
            <a:noFill/>
            <a:miter lim="800000"/>
            <a:headEnd/>
            <a:tailEnd/>
          </a:ln>
        </p:spPr>
        <p:txBody>
          <a:bodyPr wrap="square">
            <a:spAutoFit/>
          </a:bodyPr>
          <a:lstStyle/>
          <a:p>
            <a:pPr>
              <a:tabLst>
                <a:tab pos="382588" algn="l"/>
              </a:tabLst>
            </a:pPr>
            <a:r>
              <a:rPr lang="en-GB" altLang="en-US" sz="2800" b="1" dirty="0" smtClean="0">
                <a:solidFill>
                  <a:schemeClr val="bg1"/>
                </a:solidFill>
                <a:latin typeface="Times New Roman" pitchFamily="18" charset="0"/>
                <a:cs typeface="Times New Roman" pitchFamily="18" charset="0"/>
              </a:rPr>
              <a:t>7</a:t>
            </a:r>
            <a:r>
              <a:rPr lang="hr-HR" altLang="en-US" sz="2800" b="1" dirty="0" smtClean="0">
                <a:solidFill>
                  <a:schemeClr val="bg1"/>
                </a:solidFill>
                <a:latin typeface="Times New Roman" pitchFamily="18" charset="0"/>
                <a:cs typeface="Times New Roman" pitchFamily="18" charset="0"/>
              </a:rPr>
              <a:t>. </a:t>
            </a:r>
            <a:r>
              <a:rPr lang="hr-HR" sz="2800" b="1" dirty="0" smtClean="0">
                <a:solidFill>
                  <a:schemeClr val="bg1"/>
                </a:solidFill>
                <a:latin typeface="Times New Roman" pitchFamily="18" charset="0"/>
                <a:cs typeface="Times New Roman" pitchFamily="18" charset="0"/>
              </a:rPr>
              <a:t>Trudnicama se savjetuje izbjegavanje alkohola. Zašto?</a:t>
            </a:r>
          </a:p>
          <a:p>
            <a:pPr>
              <a:tabLst>
                <a:tab pos="382588" algn="l"/>
              </a:tabLst>
            </a:pPr>
            <a:endParaRPr lang="hr-HR" altLang="en-US" b="1" dirty="0" smtClean="0">
              <a:solidFill>
                <a:schemeClr val="bg1"/>
              </a:solidFill>
              <a:latin typeface="+mn-lt"/>
              <a:cs typeface="Times New Roman" pitchFamily="18" charset="0"/>
            </a:endParaRPr>
          </a:p>
          <a:p>
            <a:pPr>
              <a:tabLst>
                <a:tab pos="382588" algn="l"/>
              </a:tabLst>
            </a:pPr>
            <a:r>
              <a:rPr lang="hr-HR" altLang="en-US" b="1" dirty="0" smtClean="0">
                <a:solidFill>
                  <a:schemeClr val="bg1"/>
                </a:solidFill>
                <a:latin typeface="+mn-lt"/>
                <a:cs typeface="Times New Roman" pitchFamily="18" charset="0"/>
              </a:rPr>
              <a:t>Odgovor </a:t>
            </a:r>
            <a:r>
              <a:rPr lang="vi-VN" b="1" dirty="0" smtClean="0">
                <a:solidFill>
                  <a:schemeClr val="bg1"/>
                </a:solidFill>
                <a:latin typeface="+mn-lt"/>
              </a:rPr>
              <a:t>b)</a:t>
            </a:r>
            <a:r>
              <a:rPr lang="vi-VN" dirty="0" smtClean="0">
                <a:solidFill>
                  <a:schemeClr val="bg1"/>
                </a:solidFill>
                <a:latin typeface="+mn-lt"/>
              </a:rPr>
              <a:t/>
            </a:r>
            <a:br>
              <a:rPr lang="vi-VN" dirty="0" smtClean="0">
                <a:solidFill>
                  <a:schemeClr val="bg1"/>
                </a:solidFill>
                <a:latin typeface="+mn-lt"/>
              </a:rPr>
            </a:br>
            <a:r>
              <a:rPr lang="vi-VN" dirty="0" smtClean="0">
                <a:solidFill>
                  <a:schemeClr val="bg1"/>
                </a:solidFill>
                <a:latin typeface="+mn-lt"/>
              </a:rPr>
              <a:t>Alkohol može štetiti nerođenom djetetu na različite načine</a:t>
            </a:r>
            <a:endParaRPr lang="en-US" altLang="en-US" dirty="0">
              <a:solidFill>
                <a:schemeClr val="bg1"/>
              </a:solidFill>
              <a:latin typeface="+mn-lt"/>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pouring-party-drinks\friends-cheers-with-shot-glasses-in-bar (Custom).jpg"/>
          <p:cNvPicPr>
            <a:picLocks noChangeAspect="1" noChangeArrowheads="1"/>
          </p:cNvPicPr>
          <p:nvPr/>
        </p:nvPicPr>
        <p:blipFill>
          <a:blip r:embed="rId4"/>
          <a:srcRect/>
          <a:stretch>
            <a:fillRect/>
          </a:stretch>
        </p:blipFill>
        <p:spPr bwMode="auto">
          <a:xfrm>
            <a:off x="5940152" y="123478"/>
            <a:ext cx="3048000" cy="2036762"/>
          </a:xfrm>
          <a:prstGeom prst="rect">
            <a:avLst/>
          </a:prstGeom>
          <a:noFill/>
        </p:spPr>
      </p:pic>
      <p:sp>
        <p:nvSpPr>
          <p:cNvPr id="13314" name="Rectangle 2"/>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24579" name="Text Box 4"/>
          <p:cNvSpPr txBox="1">
            <a:spLocks noChangeArrowheads="1"/>
          </p:cNvSpPr>
          <p:nvPr/>
        </p:nvSpPr>
        <p:spPr bwMode="auto">
          <a:xfrm>
            <a:off x="4788024" y="1347614"/>
            <a:ext cx="4104456" cy="3108543"/>
          </a:xfrm>
          <a:prstGeom prst="rect">
            <a:avLst/>
          </a:prstGeom>
          <a:noFill/>
          <a:ln>
            <a:noFill/>
          </a:ln>
        </p:spPr>
        <p:txBody>
          <a:bodyPr wrap="square">
            <a:spAutoFit/>
          </a:bodyPr>
          <a:lstStyle>
            <a:lvl1pPr marL="457200" indent="-457200">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indent="0"/>
            <a:r>
              <a:rPr lang="hr-HR" b="1" dirty="0" smtClean="0">
                <a:solidFill>
                  <a:schemeClr val="bg1"/>
                </a:solidFill>
                <a:latin typeface="+mn-lt"/>
              </a:rPr>
              <a:t>Mogući odgovori:</a:t>
            </a:r>
          </a:p>
          <a:p>
            <a:pPr marL="0" indent="0"/>
            <a:r>
              <a:rPr lang="hr-HR" dirty="0" smtClean="0">
                <a:solidFill>
                  <a:schemeClr val="bg1"/>
                </a:solidFill>
                <a:latin typeface="+mn-lt"/>
              </a:rPr>
              <a:t>a) zato što su alkoholičari kronično žedni</a:t>
            </a:r>
          </a:p>
          <a:p>
            <a:pPr marL="0" indent="0"/>
            <a:endParaRPr lang="hr-HR" sz="1200" dirty="0" smtClean="0">
              <a:solidFill>
                <a:schemeClr val="bg1"/>
              </a:solidFill>
              <a:latin typeface="+mn-lt"/>
            </a:endParaRPr>
          </a:p>
          <a:p>
            <a:pPr marL="0" indent="0"/>
            <a:r>
              <a:rPr lang="hr-HR" dirty="0" smtClean="0">
                <a:solidFill>
                  <a:schemeClr val="bg1"/>
                </a:solidFill>
                <a:latin typeface="+mn-lt"/>
              </a:rPr>
              <a:t>b) zato što alkoholičari piju iz navike</a:t>
            </a:r>
          </a:p>
          <a:p>
            <a:pPr marL="0" indent="0"/>
            <a:endParaRPr lang="hr-HR" sz="1200" dirty="0" smtClean="0">
              <a:solidFill>
                <a:schemeClr val="bg1"/>
              </a:solidFill>
              <a:latin typeface="+mn-lt"/>
            </a:endParaRPr>
          </a:p>
          <a:p>
            <a:pPr marL="0" indent="0"/>
            <a:r>
              <a:rPr lang="hr-HR" dirty="0" smtClean="0">
                <a:solidFill>
                  <a:schemeClr val="bg1"/>
                </a:solidFill>
                <a:latin typeface="+mn-lt"/>
              </a:rPr>
              <a:t>c) zato što se alkoholičari osjećaju užasno bez alkohola</a:t>
            </a:r>
            <a:endParaRPr lang="hr-HR" dirty="0">
              <a:solidFill>
                <a:schemeClr val="bg1"/>
              </a:solidFill>
              <a:latin typeface="+mn-lt"/>
            </a:endParaRPr>
          </a:p>
        </p:txBody>
      </p:sp>
      <p:sp>
        <p:nvSpPr>
          <p:cNvPr id="7" name="Rectangle 6"/>
          <p:cNvSpPr/>
          <p:nvPr/>
        </p:nvSpPr>
        <p:spPr>
          <a:xfrm>
            <a:off x="0" y="-1"/>
            <a:ext cx="4583113" cy="4227935"/>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24578" name="Text Box 3"/>
          <p:cNvSpPr txBox="1">
            <a:spLocks noChangeArrowheads="1"/>
          </p:cNvSpPr>
          <p:nvPr/>
        </p:nvSpPr>
        <p:spPr bwMode="auto">
          <a:xfrm>
            <a:off x="288925" y="844154"/>
            <a:ext cx="4108450" cy="2246769"/>
          </a:xfrm>
          <a:prstGeom prst="rect">
            <a:avLst/>
          </a:prstGeom>
          <a:noFill/>
          <a:ln>
            <a:noFill/>
          </a:ln>
        </p:spPr>
        <p:txBody>
          <a:bodyPr>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altLang="en-US" sz="2800" b="1" dirty="0" smtClean="0">
                <a:latin typeface="+mn-lt"/>
              </a:rPr>
              <a:t>Pitanje</a:t>
            </a:r>
            <a:r>
              <a:rPr lang="en-GB" altLang="en-US" sz="2800" b="1" dirty="0" smtClean="0">
                <a:latin typeface="+mn-lt"/>
              </a:rPr>
              <a:t> </a:t>
            </a:r>
            <a:r>
              <a:rPr lang="en-GB" altLang="en-US" sz="2800" b="1" dirty="0">
                <a:latin typeface="+mn-lt"/>
              </a:rPr>
              <a:t>8: </a:t>
            </a:r>
            <a:endParaRPr lang="hr-HR" altLang="en-US" sz="2800" b="1" dirty="0" smtClean="0">
              <a:latin typeface="+mn-lt"/>
            </a:endParaRPr>
          </a:p>
          <a:p>
            <a:pPr>
              <a:defRPr/>
            </a:pPr>
            <a:r>
              <a:rPr lang="hr-HR" sz="2800" b="1" dirty="0" smtClean="0">
                <a:solidFill>
                  <a:schemeClr val="bg1"/>
                </a:solidFill>
              </a:rPr>
              <a:t>Ljudi koji stalno previše piju mogu postati ovisni o alkoholu. Odvikavanje je izrazito teško. Zašto?</a:t>
            </a:r>
            <a:endParaRPr lang="en-US" altLang="en-US" sz="2800" dirty="0">
              <a:solidFill>
                <a:schemeClr val="bg1"/>
              </a:solidFill>
              <a:latin typeface="+mn-lt"/>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5" name="Text Box 4"/>
          <p:cNvSpPr txBox="1">
            <a:spLocks noChangeArrowheads="1"/>
          </p:cNvSpPr>
          <p:nvPr/>
        </p:nvSpPr>
        <p:spPr bwMode="auto">
          <a:xfrm>
            <a:off x="4788024" y="267494"/>
            <a:ext cx="4104456" cy="4555093"/>
          </a:xfrm>
          <a:prstGeom prst="rect">
            <a:avLst/>
          </a:prstGeom>
          <a:noFill/>
          <a:ln>
            <a:noFill/>
          </a:ln>
        </p:spPr>
        <p:txBody>
          <a:bodyPr wrap="square">
            <a:spAutoFit/>
          </a:bodyPr>
          <a:lstStyle>
            <a:lvl1pPr marL="457200" indent="-457200">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indent="0"/>
            <a:r>
              <a:rPr lang="hr-HR" sz="2000" dirty="0" smtClean="0">
                <a:solidFill>
                  <a:schemeClr val="bg1"/>
                </a:solidFill>
                <a:latin typeface="+mj-lt"/>
              </a:rPr>
              <a:t>Postoji tolerancija na alkohol i ovisnost o alkoholu.</a:t>
            </a:r>
          </a:p>
          <a:p>
            <a:pPr marL="0" indent="0"/>
            <a:r>
              <a:rPr lang="hr-HR" sz="1000" dirty="0" smtClean="0">
                <a:solidFill>
                  <a:schemeClr val="bg1"/>
                </a:solidFill>
                <a:latin typeface="+mj-lt"/>
              </a:rPr>
              <a:t/>
            </a:r>
            <a:br>
              <a:rPr lang="hr-HR" sz="1000" dirty="0" smtClean="0">
                <a:solidFill>
                  <a:schemeClr val="bg1"/>
                </a:solidFill>
                <a:latin typeface="+mj-lt"/>
              </a:rPr>
            </a:br>
            <a:r>
              <a:rPr lang="hr-HR" sz="2000" dirty="0" smtClean="0">
                <a:solidFill>
                  <a:schemeClr val="bg1"/>
                </a:solidFill>
                <a:latin typeface="+mj-lt"/>
              </a:rPr>
              <a:t>Tolerancija je kada postupno treba sve više alkohola za postizanje istog učinka.</a:t>
            </a:r>
          </a:p>
          <a:p>
            <a:pPr marL="0" indent="0"/>
            <a:r>
              <a:rPr lang="hr-HR" sz="1000" dirty="0" smtClean="0">
                <a:solidFill>
                  <a:schemeClr val="bg1"/>
                </a:solidFill>
                <a:latin typeface="+mj-lt"/>
              </a:rPr>
              <a:t/>
            </a:r>
            <a:br>
              <a:rPr lang="hr-HR" sz="1000" dirty="0" smtClean="0">
                <a:solidFill>
                  <a:schemeClr val="bg1"/>
                </a:solidFill>
                <a:latin typeface="+mj-lt"/>
              </a:rPr>
            </a:br>
            <a:r>
              <a:rPr lang="hr-HR" sz="2000" dirty="0" smtClean="0">
                <a:solidFill>
                  <a:schemeClr val="bg1"/>
                </a:solidFill>
                <a:latin typeface="+mj-lt"/>
              </a:rPr>
              <a:t>Ovisnost znači da čovjek više ne može funkcionirati bez alkohola. Osjeća da mora piti. Bez alkohola mu je zlo i ima apstinencijsku krizu. Počinje se tresti, drhtati, osjećati mučninu ili povraćati. Ovi apstinencijski simptomi otežavaju liječenje od ovisnosti te je potrebna pomoć i podrška stručnjaka.</a:t>
            </a:r>
            <a:endParaRPr lang="hr-HR" sz="2000" dirty="0">
              <a:solidFill>
                <a:schemeClr val="bg1"/>
              </a:solidFill>
              <a:latin typeface="+mj-lt"/>
            </a:endParaRPr>
          </a:p>
        </p:txBody>
      </p:sp>
      <p:sp>
        <p:nvSpPr>
          <p:cNvPr id="6" name="Rectangle 6"/>
          <p:cNvSpPr/>
          <p:nvPr/>
        </p:nvSpPr>
        <p:spPr>
          <a:xfrm>
            <a:off x="0" y="-1"/>
            <a:ext cx="4583113" cy="4227935"/>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7" name="Text Box 3"/>
          <p:cNvSpPr txBox="1">
            <a:spLocks noChangeArrowheads="1"/>
          </p:cNvSpPr>
          <p:nvPr/>
        </p:nvSpPr>
        <p:spPr bwMode="auto">
          <a:xfrm>
            <a:off x="288925" y="267494"/>
            <a:ext cx="4108450" cy="3847207"/>
          </a:xfrm>
          <a:prstGeom prst="rect">
            <a:avLst/>
          </a:prstGeom>
          <a:noFill/>
          <a:ln>
            <a:noFill/>
          </a:ln>
        </p:spPr>
        <p:txBody>
          <a:bodyPr wrap="square">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en-GB" altLang="en-US" sz="2800" b="1" dirty="0" smtClean="0">
                <a:solidFill>
                  <a:schemeClr val="bg1"/>
                </a:solidFill>
                <a:latin typeface="Times New Roman" pitchFamily="18" charset="0"/>
                <a:cs typeface="Times New Roman" pitchFamily="18" charset="0"/>
              </a:rPr>
              <a:t>8</a:t>
            </a:r>
            <a:r>
              <a:rPr lang="hr-HR" altLang="en-US" sz="2800" b="1" dirty="0" smtClean="0">
                <a:solidFill>
                  <a:schemeClr val="bg1"/>
                </a:solidFill>
                <a:latin typeface="Times New Roman" pitchFamily="18" charset="0"/>
                <a:cs typeface="Times New Roman" pitchFamily="18" charset="0"/>
              </a:rPr>
              <a:t>.</a:t>
            </a:r>
            <a:r>
              <a:rPr lang="en-GB" altLang="en-US" sz="2800" b="1" dirty="0" smtClean="0">
                <a:solidFill>
                  <a:schemeClr val="bg1"/>
                </a:solidFill>
                <a:latin typeface="+mn-lt"/>
              </a:rPr>
              <a:t> </a:t>
            </a:r>
            <a:r>
              <a:rPr lang="hr-HR" sz="2800" b="1" dirty="0" smtClean="0">
                <a:solidFill>
                  <a:schemeClr val="bg1"/>
                </a:solidFill>
              </a:rPr>
              <a:t>Ljudi koji stalno previše piju mogu postati ovisni o alkoholu. Odvikavanje je izrazito teško. Zašto?</a:t>
            </a:r>
          </a:p>
          <a:p>
            <a:pPr>
              <a:defRPr/>
            </a:pPr>
            <a:endParaRPr lang="hr-HR" altLang="en-US" sz="2800" b="1" dirty="0" smtClean="0">
              <a:solidFill>
                <a:schemeClr val="bg1"/>
              </a:solidFill>
              <a:latin typeface="+mn-lt"/>
            </a:endParaRPr>
          </a:p>
          <a:p>
            <a:pPr>
              <a:defRPr/>
            </a:pPr>
            <a:r>
              <a:rPr lang="hr-HR" altLang="en-US" sz="2800" b="1" dirty="0" smtClean="0">
                <a:solidFill>
                  <a:schemeClr val="bg1"/>
                </a:solidFill>
                <a:latin typeface="+mn-lt"/>
              </a:rPr>
              <a:t>Odgovor c) </a:t>
            </a:r>
          </a:p>
          <a:p>
            <a:pPr>
              <a:defRPr/>
            </a:pPr>
            <a:r>
              <a:rPr lang="hr-HR" dirty="0" smtClean="0">
                <a:solidFill>
                  <a:schemeClr val="bg1"/>
                </a:solidFill>
                <a:latin typeface="+mj-lt"/>
              </a:rPr>
              <a:t>Zato što se alkoholičari osjećaju užasno bez alkohola</a:t>
            </a:r>
            <a:endParaRPr lang="en-US" altLang="en-US" dirty="0">
              <a:solidFill>
                <a:schemeClr val="bg1"/>
              </a:solidFill>
              <a:latin typeface="+mj-lt"/>
            </a:endParaRP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6" name="Rectangle 5"/>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110595" name="Text Box 3"/>
          <p:cNvSpPr txBox="1">
            <a:spLocks noChangeArrowheads="1"/>
          </p:cNvSpPr>
          <p:nvPr/>
        </p:nvSpPr>
        <p:spPr bwMode="auto">
          <a:xfrm>
            <a:off x="4860032" y="483518"/>
            <a:ext cx="3640137" cy="3816429"/>
          </a:xfrm>
          <a:prstGeom prst="rect">
            <a:avLst/>
          </a:prstGeom>
          <a:noFill/>
          <a:ln w="9525">
            <a:noFill/>
            <a:miter lim="800000"/>
            <a:headEnd/>
            <a:tailEnd/>
          </a:ln>
          <a:effectLst/>
        </p:spPr>
        <p:txBody>
          <a:bodyPr>
            <a:spAutoFit/>
          </a:bodyPr>
          <a:lstStyle>
            <a:lvl1pPr>
              <a:tabLst>
                <a:tab pos="382588" algn="l"/>
              </a:tabLst>
              <a:defRPr sz="2400">
                <a:solidFill>
                  <a:schemeClr val="tx1"/>
                </a:solidFill>
                <a:latin typeface="Times" charset="0"/>
                <a:ea typeface="ＭＳ Ｐゴシック" charset="0"/>
                <a:cs typeface="ＭＳ Ｐゴシック" charset="0"/>
              </a:defRPr>
            </a:lvl1pPr>
            <a:lvl2pPr marL="37931725" indent="-37474525">
              <a:tabLst>
                <a:tab pos="382588" algn="l"/>
              </a:tabLst>
              <a:defRPr sz="2400">
                <a:solidFill>
                  <a:schemeClr val="tx1"/>
                </a:solidFill>
                <a:latin typeface="Times" charset="0"/>
                <a:ea typeface="ＭＳ Ｐゴシック" charset="0"/>
              </a:defRPr>
            </a:lvl2pPr>
            <a:lvl3pPr marL="1584325" indent="-457200">
              <a:tabLst>
                <a:tab pos="382588" algn="l"/>
              </a:tabLst>
              <a:defRPr sz="2400">
                <a:solidFill>
                  <a:schemeClr val="tx1"/>
                </a:solidFill>
                <a:latin typeface="Times" charset="0"/>
                <a:ea typeface="ＭＳ Ｐゴシック" charset="0"/>
              </a:defRPr>
            </a:lvl3pPr>
            <a:lvl4pPr>
              <a:tabLst>
                <a:tab pos="382588" algn="l"/>
              </a:tabLst>
              <a:defRPr sz="2400">
                <a:solidFill>
                  <a:schemeClr val="tx1"/>
                </a:solidFill>
                <a:latin typeface="Times" charset="0"/>
                <a:ea typeface="ＭＳ Ｐゴシック" charset="0"/>
              </a:defRPr>
            </a:lvl4pPr>
            <a:lvl5pPr>
              <a:tabLst>
                <a:tab pos="382588" algn="l"/>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382588" algn="l"/>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382588" algn="l"/>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382588" algn="l"/>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382588" algn="l"/>
              </a:tabLst>
              <a:defRPr sz="2400">
                <a:solidFill>
                  <a:schemeClr val="tx1"/>
                </a:solidFill>
                <a:latin typeface="Times" charset="0"/>
                <a:ea typeface="ＭＳ Ｐゴシック" charset="0"/>
              </a:defRPr>
            </a:lvl9pPr>
          </a:lstStyle>
          <a:p>
            <a:pPr marL="357188" indent="-357188">
              <a:defRPr/>
            </a:pPr>
            <a:r>
              <a:rPr lang="hr-HR" b="1" dirty="0" smtClean="0">
                <a:solidFill>
                  <a:schemeClr val="bg1"/>
                </a:solidFill>
                <a:latin typeface="+mj-lt"/>
              </a:rPr>
              <a:t>Mogući odgovori:</a:t>
            </a:r>
          </a:p>
          <a:p>
            <a:r>
              <a:rPr lang="hr-HR" dirty="0" smtClean="0">
                <a:solidFill>
                  <a:schemeClr val="bg1"/>
                </a:solidFill>
                <a:latin typeface="+mj-lt"/>
              </a:rPr>
              <a:t>a) pijenje vode - pomaže u </a:t>
            </a:r>
            <a:r>
              <a:rPr lang="hr-HR" dirty="0" err="1" smtClean="0">
                <a:solidFill>
                  <a:schemeClr val="bg1"/>
                </a:solidFill>
                <a:latin typeface="+mj-lt"/>
              </a:rPr>
              <a:t>rehidraciji</a:t>
            </a:r>
            <a:r>
              <a:rPr lang="hr-HR" dirty="0" smtClean="0">
                <a:solidFill>
                  <a:schemeClr val="bg1"/>
                </a:solidFill>
                <a:latin typeface="+mj-lt"/>
              </a:rPr>
              <a:t> tijela, no ne postoji lijek za mamurluk</a:t>
            </a:r>
          </a:p>
          <a:p>
            <a:endParaRPr lang="hr-HR" sz="1000" dirty="0" smtClean="0">
              <a:solidFill>
                <a:schemeClr val="bg1"/>
              </a:solidFill>
              <a:latin typeface="+mj-lt"/>
            </a:endParaRPr>
          </a:p>
          <a:p>
            <a:r>
              <a:rPr lang="hr-HR" dirty="0" smtClean="0">
                <a:solidFill>
                  <a:schemeClr val="bg1"/>
                </a:solidFill>
                <a:latin typeface="+mj-lt"/>
              </a:rPr>
              <a:t>b) hladni tuš - pokreće cirkulaciju krvi u tijelu</a:t>
            </a:r>
          </a:p>
          <a:p>
            <a:endParaRPr lang="hr-HR" sz="1000" dirty="0" smtClean="0">
              <a:solidFill>
                <a:schemeClr val="bg1"/>
              </a:solidFill>
              <a:latin typeface="+mj-lt"/>
            </a:endParaRPr>
          </a:p>
          <a:p>
            <a:r>
              <a:rPr lang="hr-HR" dirty="0" smtClean="0">
                <a:solidFill>
                  <a:schemeClr val="bg1"/>
                </a:solidFill>
                <a:latin typeface="+mj-lt"/>
              </a:rPr>
              <a:t>c) jaka kava - potiče brže pumpanje srca kako bi se izbacio alkohol</a:t>
            </a:r>
            <a:endParaRPr lang="en-US" dirty="0">
              <a:solidFill>
                <a:schemeClr val="bg1"/>
              </a:solidFill>
              <a:latin typeface="+mj-lt"/>
            </a:endParaRPr>
          </a:p>
        </p:txBody>
      </p:sp>
      <p:sp>
        <p:nvSpPr>
          <p:cNvPr id="15368" name="TextBox 1"/>
          <p:cNvSpPr txBox="1">
            <a:spLocks noChangeArrowheads="1"/>
          </p:cNvSpPr>
          <p:nvPr/>
        </p:nvSpPr>
        <p:spPr bwMode="auto">
          <a:xfrm>
            <a:off x="755576" y="915566"/>
            <a:ext cx="2998788" cy="1815882"/>
          </a:xfrm>
          <a:prstGeom prst="rect">
            <a:avLst/>
          </a:prstGeom>
          <a:noFill/>
          <a:ln w="9525">
            <a:noFill/>
            <a:miter lim="800000"/>
            <a:headEnd/>
            <a:tailEnd/>
          </a:ln>
        </p:spPr>
        <p:txBody>
          <a:bodyPr>
            <a:spAutoFit/>
          </a:bodyPr>
          <a:lstStyle/>
          <a:p>
            <a:r>
              <a:rPr lang="hr-HR" sz="2800" b="1" dirty="0" smtClean="0">
                <a:solidFill>
                  <a:schemeClr val="bg1"/>
                </a:solidFill>
                <a:latin typeface="Arial" pitchFamily="34" charset="0"/>
              </a:rPr>
              <a:t>Pitanje</a:t>
            </a:r>
            <a:r>
              <a:rPr lang="en-GB" sz="2800" b="1" dirty="0" smtClean="0">
                <a:solidFill>
                  <a:schemeClr val="bg1"/>
                </a:solidFill>
                <a:latin typeface="Arial" pitchFamily="34" charset="0"/>
              </a:rPr>
              <a:t> 9</a:t>
            </a:r>
            <a:r>
              <a:rPr lang="hr-HR" sz="2800" b="1" dirty="0" smtClean="0">
                <a:solidFill>
                  <a:schemeClr val="bg1"/>
                </a:solidFill>
                <a:latin typeface="Arial" pitchFamily="34" charset="0"/>
              </a:rPr>
              <a:t>.</a:t>
            </a:r>
            <a:r>
              <a:rPr lang="en-GB" sz="2800" b="1" dirty="0" smtClean="0">
                <a:solidFill>
                  <a:schemeClr val="bg1"/>
                </a:solidFill>
                <a:latin typeface="Arial" pitchFamily="34" charset="0"/>
              </a:rPr>
              <a:t> </a:t>
            </a:r>
            <a:endParaRPr lang="hr-HR" sz="2800" b="1" dirty="0" smtClean="0">
              <a:solidFill>
                <a:schemeClr val="bg1"/>
              </a:solidFill>
              <a:latin typeface="Arial" pitchFamily="34" charset="0"/>
            </a:endParaRPr>
          </a:p>
          <a:p>
            <a:r>
              <a:rPr lang="hr-HR" sz="2800" b="1" dirty="0" smtClean="0">
                <a:solidFill>
                  <a:schemeClr val="bg1"/>
                </a:solidFill>
              </a:rPr>
              <a:t>Kako najbolje ublažiti mamurluk?</a:t>
            </a:r>
            <a:endParaRPr lang="en-US" sz="2800" dirty="0"/>
          </a:p>
        </p:txBody>
      </p:sp>
    </p:spTree>
    <p:custDataLst>
      <p:tags r:id="rId1"/>
    </p:custData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6" name="Text Box 3"/>
          <p:cNvSpPr txBox="1">
            <a:spLocks noChangeArrowheads="1"/>
          </p:cNvSpPr>
          <p:nvPr/>
        </p:nvSpPr>
        <p:spPr bwMode="auto">
          <a:xfrm>
            <a:off x="4860032" y="483518"/>
            <a:ext cx="3960440" cy="3816429"/>
          </a:xfrm>
          <a:prstGeom prst="rect">
            <a:avLst/>
          </a:prstGeom>
          <a:noFill/>
          <a:ln w="9525">
            <a:noFill/>
            <a:miter lim="800000"/>
            <a:headEnd/>
            <a:tailEnd/>
          </a:ln>
          <a:effectLst/>
        </p:spPr>
        <p:txBody>
          <a:bodyPr wrap="square">
            <a:spAutoFit/>
          </a:bodyPr>
          <a:lstStyle>
            <a:lvl1pPr>
              <a:tabLst>
                <a:tab pos="382588" algn="l"/>
              </a:tabLst>
              <a:defRPr sz="2400">
                <a:solidFill>
                  <a:schemeClr val="tx1"/>
                </a:solidFill>
                <a:latin typeface="Times" charset="0"/>
                <a:ea typeface="ＭＳ Ｐゴシック" charset="0"/>
                <a:cs typeface="ＭＳ Ｐゴシック" charset="0"/>
              </a:defRPr>
            </a:lvl1pPr>
            <a:lvl2pPr marL="37931725" indent="-37474525">
              <a:tabLst>
                <a:tab pos="382588" algn="l"/>
              </a:tabLst>
              <a:defRPr sz="2400">
                <a:solidFill>
                  <a:schemeClr val="tx1"/>
                </a:solidFill>
                <a:latin typeface="Times" charset="0"/>
                <a:ea typeface="ＭＳ Ｐゴシック" charset="0"/>
              </a:defRPr>
            </a:lvl2pPr>
            <a:lvl3pPr marL="1584325" indent="-457200">
              <a:tabLst>
                <a:tab pos="382588" algn="l"/>
              </a:tabLst>
              <a:defRPr sz="2400">
                <a:solidFill>
                  <a:schemeClr val="tx1"/>
                </a:solidFill>
                <a:latin typeface="Times" charset="0"/>
                <a:ea typeface="ＭＳ Ｐゴシック" charset="0"/>
              </a:defRPr>
            </a:lvl3pPr>
            <a:lvl4pPr>
              <a:tabLst>
                <a:tab pos="382588" algn="l"/>
              </a:tabLst>
              <a:defRPr sz="2400">
                <a:solidFill>
                  <a:schemeClr val="tx1"/>
                </a:solidFill>
                <a:latin typeface="Times" charset="0"/>
                <a:ea typeface="ＭＳ Ｐゴシック" charset="0"/>
              </a:defRPr>
            </a:lvl4pPr>
            <a:lvl5pPr>
              <a:tabLst>
                <a:tab pos="382588" algn="l"/>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382588" algn="l"/>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382588" algn="l"/>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382588" algn="l"/>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382588" algn="l"/>
              </a:tabLst>
              <a:defRPr sz="2400">
                <a:solidFill>
                  <a:schemeClr val="tx1"/>
                </a:solidFill>
                <a:latin typeface="Times" charset="0"/>
                <a:ea typeface="ＭＳ Ｐゴシック" charset="0"/>
              </a:defRPr>
            </a:lvl9pPr>
          </a:lstStyle>
          <a:p>
            <a:pPr>
              <a:defRPr/>
            </a:pPr>
            <a:r>
              <a:rPr lang="hr-HR" sz="2200" dirty="0" smtClean="0">
                <a:solidFill>
                  <a:schemeClr val="bg1"/>
                </a:solidFill>
                <a:latin typeface="+mn-lt"/>
              </a:rPr>
              <a:t>Ne možete ničim ubrzati razgradnju alkohola u tijelu niti se brzo otrijezniti. Nemojte misliti da ćete nakon kave ili hladnog tuša biti u stanju voziti. Alkohol je diuretik - dehidrira vas, tako da pijenje dovoljno vode prije spavanja i tijekom večeri pomaže vašem tijelu. Voda, spavanje i vrijeme najbolji su lijek.</a:t>
            </a:r>
            <a:endParaRPr lang="en-US" sz="2200" dirty="0">
              <a:solidFill>
                <a:schemeClr val="bg1"/>
              </a:solidFill>
              <a:latin typeface="+mn-lt"/>
            </a:endParaRPr>
          </a:p>
        </p:txBody>
      </p:sp>
      <p:sp>
        <p:nvSpPr>
          <p:cNvPr id="7" name="TextBox 1"/>
          <p:cNvSpPr txBox="1">
            <a:spLocks noChangeArrowheads="1"/>
          </p:cNvSpPr>
          <p:nvPr/>
        </p:nvSpPr>
        <p:spPr bwMode="auto">
          <a:xfrm>
            <a:off x="611560" y="699542"/>
            <a:ext cx="3600400" cy="2862322"/>
          </a:xfrm>
          <a:prstGeom prst="rect">
            <a:avLst/>
          </a:prstGeom>
          <a:noFill/>
          <a:ln w="9525">
            <a:noFill/>
            <a:miter lim="800000"/>
            <a:headEnd/>
            <a:tailEnd/>
          </a:ln>
        </p:spPr>
        <p:txBody>
          <a:bodyPr wrap="square">
            <a:spAutoFit/>
          </a:bodyPr>
          <a:lstStyle/>
          <a:p>
            <a:r>
              <a:rPr lang="en-GB" sz="2800" b="1" dirty="0" smtClean="0">
                <a:solidFill>
                  <a:schemeClr val="bg1"/>
                </a:solidFill>
                <a:latin typeface="Times New Roman" pitchFamily="18" charset="0"/>
                <a:cs typeface="Times New Roman" pitchFamily="18" charset="0"/>
              </a:rPr>
              <a:t>9</a:t>
            </a:r>
            <a:r>
              <a:rPr lang="hr-HR" sz="2800" b="1" dirty="0" smtClean="0">
                <a:solidFill>
                  <a:schemeClr val="bg1"/>
                </a:solidFill>
                <a:latin typeface="Times New Roman" pitchFamily="18" charset="0"/>
                <a:cs typeface="Times New Roman" pitchFamily="18" charset="0"/>
              </a:rPr>
              <a:t>. </a:t>
            </a:r>
            <a:r>
              <a:rPr lang="hr-HR" sz="2800" b="1" dirty="0" smtClean="0">
                <a:solidFill>
                  <a:schemeClr val="bg1"/>
                </a:solidFill>
              </a:rPr>
              <a:t>Kako najbolje ublažiti mamurluk?</a:t>
            </a:r>
          </a:p>
          <a:p>
            <a:endParaRPr lang="hr-HR" sz="2800" b="1" dirty="0" smtClean="0">
              <a:solidFill>
                <a:schemeClr val="bg1"/>
              </a:solidFill>
            </a:endParaRPr>
          </a:p>
          <a:p>
            <a:r>
              <a:rPr lang="hr-HR" b="1" dirty="0" smtClean="0">
                <a:solidFill>
                  <a:schemeClr val="bg1"/>
                </a:solidFill>
                <a:latin typeface="+mn-lt"/>
              </a:rPr>
              <a:t>Odgovor a)</a:t>
            </a:r>
          </a:p>
          <a:p>
            <a:r>
              <a:rPr lang="hr-HR" dirty="0" smtClean="0">
                <a:solidFill>
                  <a:schemeClr val="bg1"/>
                </a:solidFill>
                <a:latin typeface="+mn-lt"/>
              </a:rPr>
              <a:t>Pijenje vode pomaže u </a:t>
            </a:r>
            <a:r>
              <a:rPr lang="hr-HR" dirty="0" err="1" smtClean="0">
                <a:solidFill>
                  <a:schemeClr val="bg1"/>
                </a:solidFill>
                <a:latin typeface="+mn-lt"/>
              </a:rPr>
              <a:t>rehidraciji</a:t>
            </a:r>
            <a:r>
              <a:rPr lang="hr-HR" dirty="0" smtClean="0">
                <a:solidFill>
                  <a:schemeClr val="bg1"/>
                </a:solidFill>
                <a:latin typeface="+mn-lt"/>
              </a:rPr>
              <a:t> tijela, no ne postoji lijek za mamurluk</a:t>
            </a:r>
            <a:endParaRPr lang="en-US" dirty="0">
              <a:solidFill>
                <a:schemeClr val="bg1"/>
              </a:solidFill>
              <a:latin typeface="+mn-lt"/>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4700589" y="699542"/>
            <a:ext cx="4443411" cy="3108543"/>
          </a:xfrm>
          <a:prstGeom prst="rect">
            <a:avLst/>
          </a:prstGeom>
          <a:noFill/>
          <a:ln>
            <a:noFill/>
          </a:ln>
        </p:spPr>
        <p:txBody>
          <a:bodyPr wrap="square">
            <a:spAutoFit/>
          </a:bodyPr>
          <a:lstStyle>
            <a:lvl1pPr>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marL="457200" indent="-457200">
              <a:defRPr/>
            </a:pPr>
            <a:r>
              <a:rPr lang="hr-HR" altLang="en-US" sz="2800" b="1" dirty="0" smtClean="0">
                <a:solidFill>
                  <a:schemeClr val="bg1"/>
                </a:solidFill>
                <a:latin typeface="+mn-lt"/>
              </a:rPr>
              <a:t>Mogući odgovori:</a:t>
            </a:r>
            <a:endParaRPr lang="en-GB" altLang="en-US" sz="2800" b="1" dirty="0">
              <a:solidFill>
                <a:schemeClr val="bg1"/>
              </a:solidFill>
              <a:latin typeface="+mn-lt"/>
            </a:endParaRPr>
          </a:p>
          <a:p>
            <a:pPr marL="457200" indent="-457200">
              <a:buFont typeface="+mj-lt"/>
              <a:buAutoNum type="alphaLcParenR"/>
            </a:pPr>
            <a:r>
              <a:rPr lang="vi-VN" sz="2800" dirty="0" smtClean="0">
                <a:solidFill>
                  <a:schemeClr val="bg1"/>
                </a:solidFill>
                <a:latin typeface="+mn-lt"/>
              </a:rPr>
              <a:t>tijelo</a:t>
            </a:r>
          </a:p>
          <a:p>
            <a:pPr marL="457200" indent="-457200">
              <a:buFont typeface="+mj-lt"/>
              <a:buAutoNum type="alphaLcParenR"/>
            </a:pPr>
            <a:r>
              <a:rPr lang="vi-VN" sz="2800" dirty="0" smtClean="0">
                <a:solidFill>
                  <a:schemeClr val="bg1"/>
                </a:solidFill>
                <a:latin typeface="+mn-lt"/>
              </a:rPr>
              <a:t>sposobnost prosuđivanja</a:t>
            </a:r>
          </a:p>
          <a:p>
            <a:pPr marL="457200" indent="-457200">
              <a:buFont typeface="+mj-lt"/>
              <a:buAutoNum type="alphaLcParenR"/>
            </a:pPr>
            <a:r>
              <a:rPr lang="vi-VN" sz="2800" dirty="0" smtClean="0">
                <a:solidFill>
                  <a:schemeClr val="bg1"/>
                </a:solidFill>
                <a:latin typeface="+mn-lt"/>
              </a:rPr>
              <a:t>ponašanje</a:t>
            </a:r>
          </a:p>
          <a:p>
            <a:pPr marL="457200" indent="-457200">
              <a:buFont typeface="+mj-lt"/>
              <a:buAutoNum type="alphaLcParenR"/>
            </a:pPr>
            <a:r>
              <a:rPr lang="vi-VN" sz="2800" dirty="0" smtClean="0">
                <a:solidFill>
                  <a:schemeClr val="bg1"/>
                </a:solidFill>
                <a:latin typeface="+mn-lt"/>
              </a:rPr>
              <a:t>osobnost</a:t>
            </a:r>
          </a:p>
          <a:p>
            <a:pPr marL="457200" indent="-457200">
              <a:buFont typeface="+mj-lt"/>
              <a:buAutoNum type="alphaLcParenR"/>
            </a:pPr>
            <a:r>
              <a:rPr lang="vi-VN" sz="2800" dirty="0" smtClean="0">
                <a:solidFill>
                  <a:schemeClr val="bg1"/>
                </a:solidFill>
                <a:latin typeface="+mn-lt"/>
              </a:rPr>
              <a:t>percepciju</a:t>
            </a:r>
            <a:endParaRPr lang="vi-VN" sz="2800" dirty="0">
              <a:solidFill>
                <a:schemeClr val="bg1"/>
              </a:solidFill>
              <a:latin typeface="+mn-lt"/>
            </a:endParaRPr>
          </a:p>
        </p:txBody>
      </p:sp>
      <p:sp>
        <p:nvSpPr>
          <p:cNvPr id="5" name="Rectangle 4"/>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2" name="TextBox 1"/>
          <p:cNvSpPr txBox="1"/>
          <p:nvPr/>
        </p:nvSpPr>
        <p:spPr>
          <a:xfrm>
            <a:off x="671514" y="1032272"/>
            <a:ext cx="2797175" cy="2246769"/>
          </a:xfrm>
          <a:prstGeom prst="rect">
            <a:avLst/>
          </a:prstGeom>
          <a:noFill/>
        </p:spPr>
        <p:txBody>
          <a:bodyPr>
            <a:spAutoFit/>
          </a:bodyPr>
          <a:lstStyle/>
          <a:p>
            <a:pPr>
              <a:defRPr/>
            </a:pPr>
            <a:r>
              <a:rPr lang="hr-HR" altLang="en-US" sz="2800" b="1" dirty="0" smtClean="0">
                <a:solidFill>
                  <a:schemeClr val="bg1"/>
                </a:solidFill>
                <a:latin typeface="+mn-lt"/>
              </a:rPr>
              <a:t>Pitanje</a:t>
            </a:r>
            <a:r>
              <a:rPr lang="en-GB" altLang="en-US" sz="2800" b="1" dirty="0" smtClean="0">
                <a:solidFill>
                  <a:schemeClr val="bg1"/>
                </a:solidFill>
                <a:latin typeface="+mn-lt"/>
              </a:rPr>
              <a:t> 1</a:t>
            </a:r>
            <a:r>
              <a:rPr lang="hr-HR" altLang="en-US" sz="2800" b="1" dirty="0" smtClean="0">
                <a:solidFill>
                  <a:schemeClr val="bg1"/>
                </a:solidFill>
                <a:latin typeface="+mn-lt"/>
              </a:rPr>
              <a:t>.</a:t>
            </a:r>
            <a:r>
              <a:rPr lang="en-GB" altLang="en-US" sz="2800" b="1" dirty="0" smtClean="0">
                <a:solidFill>
                  <a:schemeClr val="bg1"/>
                </a:solidFill>
                <a:latin typeface="+mn-lt"/>
              </a:rPr>
              <a:t> </a:t>
            </a:r>
            <a:endParaRPr lang="en-GB" altLang="en-US" sz="2800" b="1" dirty="0">
              <a:solidFill>
                <a:schemeClr val="bg1"/>
              </a:solidFill>
              <a:latin typeface="+mn-lt"/>
            </a:endParaRPr>
          </a:p>
          <a:p>
            <a:pPr>
              <a:defRPr/>
            </a:pPr>
            <a:endParaRPr lang="hr-HR" sz="2800" b="1" dirty="0" smtClean="0">
              <a:solidFill>
                <a:schemeClr val="bg1"/>
              </a:solidFill>
            </a:endParaRPr>
          </a:p>
          <a:p>
            <a:pPr>
              <a:defRPr/>
            </a:pPr>
            <a:r>
              <a:rPr lang="hr-HR" sz="2800" b="1" dirty="0" smtClean="0">
                <a:solidFill>
                  <a:schemeClr val="bg1"/>
                </a:solidFill>
              </a:rPr>
              <a:t>1</a:t>
            </a:r>
            <a:r>
              <a:rPr lang="hr-HR" sz="2800" b="1" dirty="0">
                <a:solidFill>
                  <a:schemeClr val="bg1"/>
                </a:solidFill>
              </a:rPr>
              <a:t>. Na što utječe konzumacija alkohola?</a:t>
            </a:r>
            <a:endParaRPr lang="en-US" dirty="0">
              <a:solidFill>
                <a:schemeClr val="bg1"/>
              </a:solidFill>
              <a:latin typeface="Times" pitchFamily="2" charset="0"/>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28674" name="Text Box 3"/>
          <p:cNvSpPr txBox="1">
            <a:spLocks noChangeArrowheads="1"/>
          </p:cNvSpPr>
          <p:nvPr/>
        </p:nvSpPr>
        <p:spPr bwMode="auto">
          <a:xfrm>
            <a:off x="4860032" y="929878"/>
            <a:ext cx="3960440" cy="3139321"/>
          </a:xfrm>
          <a:prstGeom prst="rect">
            <a:avLst/>
          </a:prstGeom>
          <a:noFill/>
          <a:ln>
            <a:noFill/>
          </a:ln>
        </p:spPr>
        <p:txBody>
          <a:bodyPr wrap="square">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771650" indent="-4572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b="1" dirty="0" smtClean="0">
                <a:solidFill>
                  <a:schemeClr val="bg1"/>
                </a:solidFill>
                <a:latin typeface="+mn-lt"/>
              </a:rPr>
              <a:t>Mogući odgovori:</a:t>
            </a:r>
          </a:p>
          <a:p>
            <a:r>
              <a:rPr lang="hr-HR" dirty="0" smtClean="0">
                <a:solidFill>
                  <a:schemeClr val="bg1"/>
                </a:solidFill>
                <a:latin typeface="+mn-lt"/>
              </a:rPr>
              <a:t>a) alkohol ne utječe na kosu</a:t>
            </a:r>
          </a:p>
          <a:p>
            <a:endParaRPr lang="hr-HR" sz="1000" dirty="0" smtClean="0">
              <a:solidFill>
                <a:schemeClr val="bg1"/>
              </a:solidFill>
              <a:latin typeface="+mn-lt"/>
            </a:endParaRPr>
          </a:p>
          <a:p>
            <a:r>
              <a:rPr lang="hr-HR" dirty="0" smtClean="0">
                <a:solidFill>
                  <a:schemeClr val="bg1"/>
                </a:solidFill>
                <a:latin typeface="+mn-lt"/>
              </a:rPr>
              <a:t>b) alkohol dovodi do bujnije kose</a:t>
            </a:r>
          </a:p>
          <a:p>
            <a:endParaRPr lang="hr-HR" sz="1000" dirty="0" smtClean="0">
              <a:solidFill>
                <a:schemeClr val="bg1"/>
              </a:solidFill>
              <a:latin typeface="+mn-lt"/>
            </a:endParaRPr>
          </a:p>
          <a:p>
            <a:r>
              <a:rPr lang="hr-HR" dirty="0" smtClean="0">
                <a:solidFill>
                  <a:schemeClr val="bg1"/>
                </a:solidFill>
                <a:latin typeface="+mn-lt"/>
              </a:rPr>
              <a:t>c) od alkohola je kosa svjetlija</a:t>
            </a:r>
          </a:p>
          <a:p>
            <a:endParaRPr lang="hr-HR" sz="1000" dirty="0" smtClean="0">
              <a:solidFill>
                <a:schemeClr val="bg1"/>
              </a:solidFill>
              <a:latin typeface="+mn-lt"/>
            </a:endParaRPr>
          </a:p>
          <a:p>
            <a:r>
              <a:rPr lang="hr-HR" dirty="0" smtClean="0">
                <a:solidFill>
                  <a:schemeClr val="bg1"/>
                </a:solidFill>
                <a:latin typeface="+mn-lt"/>
              </a:rPr>
              <a:t>d) alkohol dovodi do opadanja kose</a:t>
            </a:r>
            <a:endParaRPr lang="en-US" altLang="en-US" dirty="0">
              <a:solidFill>
                <a:schemeClr val="bg1"/>
              </a:solidFill>
              <a:latin typeface="+mn-lt"/>
            </a:endParaRPr>
          </a:p>
        </p:txBody>
      </p:sp>
      <p:sp>
        <p:nvSpPr>
          <p:cNvPr id="6" name="Rectangle 5"/>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17416" name="TextBox 1"/>
          <p:cNvSpPr txBox="1">
            <a:spLocks noChangeArrowheads="1"/>
          </p:cNvSpPr>
          <p:nvPr/>
        </p:nvSpPr>
        <p:spPr bwMode="auto">
          <a:xfrm>
            <a:off x="395536" y="915566"/>
            <a:ext cx="3384053" cy="1815882"/>
          </a:xfrm>
          <a:prstGeom prst="rect">
            <a:avLst/>
          </a:prstGeom>
          <a:noFill/>
          <a:ln w="9525">
            <a:noFill/>
            <a:miter lim="800000"/>
            <a:headEnd/>
            <a:tailEnd/>
          </a:ln>
        </p:spPr>
        <p:txBody>
          <a:bodyPr wrap="square">
            <a:spAutoFit/>
          </a:bodyPr>
          <a:lstStyle/>
          <a:p>
            <a:r>
              <a:rPr lang="hr-HR" altLang="en-US" sz="2800" b="1" dirty="0" smtClean="0">
                <a:latin typeface="Arial" pitchFamily="34" charset="0"/>
              </a:rPr>
              <a:t>Pitanje</a:t>
            </a:r>
            <a:r>
              <a:rPr lang="en-GB" altLang="en-US" sz="2800" b="1" dirty="0" smtClean="0">
                <a:latin typeface="Arial" pitchFamily="34" charset="0"/>
              </a:rPr>
              <a:t> 10</a:t>
            </a:r>
            <a:r>
              <a:rPr lang="hr-HR" altLang="en-US" sz="2800" b="1" dirty="0" smtClean="0">
                <a:latin typeface="Arial" pitchFamily="34" charset="0"/>
              </a:rPr>
              <a:t>.</a:t>
            </a:r>
            <a:r>
              <a:rPr lang="en-GB" altLang="en-US" sz="2800" b="1" dirty="0" smtClean="0">
                <a:latin typeface="Arial" pitchFamily="34" charset="0"/>
              </a:rPr>
              <a:t> </a:t>
            </a:r>
            <a:endParaRPr lang="hr-HR" altLang="en-US" sz="2800" b="1" dirty="0" smtClean="0">
              <a:latin typeface="Arial" pitchFamily="34" charset="0"/>
            </a:endParaRPr>
          </a:p>
          <a:p>
            <a:r>
              <a:rPr lang="pl-PL" sz="2800" b="1" dirty="0" smtClean="0">
                <a:solidFill>
                  <a:schemeClr val="bg1"/>
                </a:solidFill>
              </a:rPr>
              <a:t>Kako alkohol utječe na kosu osobe koja pije?</a:t>
            </a:r>
            <a:endParaRPr lang="en-US" sz="2800" dirty="0">
              <a:solidFill>
                <a:schemeClr val="bg1"/>
              </a:solidFill>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5" name="Text Box 3"/>
          <p:cNvSpPr txBox="1">
            <a:spLocks noChangeArrowheads="1"/>
          </p:cNvSpPr>
          <p:nvPr/>
        </p:nvSpPr>
        <p:spPr bwMode="auto">
          <a:xfrm>
            <a:off x="4788024" y="411510"/>
            <a:ext cx="4104456" cy="4042326"/>
          </a:xfrm>
          <a:prstGeom prst="rect">
            <a:avLst/>
          </a:prstGeom>
          <a:noFill/>
          <a:ln>
            <a:noFill/>
          </a:ln>
        </p:spPr>
        <p:txBody>
          <a:bodyPr wrap="square">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771650" indent="-4572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vi-VN" sz="1800" dirty="0" smtClean="0">
                <a:solidFill>
                  <a:schemeClr val="bg1"/>
                </a:solidFill>
                <a:latin typeface="Calibri" pitchFamily="34" charset="0"/>
              </a:rPr>
              <a:t>Alkohol crpi esencijalne minerale, uključujući cink, iz folikula vaše kose. Manjak cinka uzrokuje opadanje kose. </a:t>
            </a:r>
            <a:endParaRPr lang="hr-HR" sz="1800" dirty="0" smtClean="0">
              <a:solidFill>
                <a:schemeClr val="bg1"/>
              </a:solidFill>
              <a:latin typeface="Calibri" pitchFamily="34" charset="0"/>
            </a:endParaRPr>
          </a:p>
          <a:p>
            <a:pPr>
              <a:defRPr/>
            </a:pPr>
            <a:r>
              <a:rPr lang="vi-VN" sz="1800" dirty="0" smtClean="0">
                <a:solidFill>
                  <a:schemeClr val="bg1"/>
                </a:solidFill>
                <a:latin typeface="Calibri" pitchFamily="34" charset="0"/>
              </a:rPr>
              <a:t>Osim toga, ne trebaju proći godine da učinci alkohola na kosu postanu vidljivi. Ako nastavite piti, primijetit ćete da vam pramenovi kose češće opadaju. </a:t>
            </a:r>
            <a:endParaRPr lang="hr-HR" sz="1800" dirty="0" smtClean="0">
              <a:solidFill>
                <a:schemeClr val="bg1"/>
              </a:solidFill>
              <a:latin typeface="Calibri" pitchFamily="34" charset="0"/>
            </a:endParaRPr>
          </a:p>
          <a:p>
            <a:pPr>
              <a:defRPr/>
            </a:pPr>
            <a:r>
              <a:rPr lang="vi-VN" sz="1800" dirty="0" smtClean="0">
                <a:solidFill>
                  <a:schemeClr val="bg1"/>
                </a:solidFill>
                <a:latin typeface="Calibri" pitchFamily="34" charset="0"/>
              </a:rPr>
              <a:t>Ako ne prestanete piti, s vremenom će vam se kosa prorijediti a na razdjeljcima će se vidjeti koža. Kosa će izgubiti sjaj i nećete je moći uređivati kao prije. </a:t>
            </a:r>
            <a:endParaRPr lang="hr-HR" sz="1800" dirty="0" smtClean="0">
              <a:solidFill>
                <a:schemeClr val="bg1"/>
              </a:solidFill>
              <a:latin typeface="Calibri" pitchFamily="34" charset="0"/>
            </a:endParaRPr>
          </a:p>
          <a:p>
            <a:pPr>
              <a:defRPr/>
            </a:pPr>
            <a:r>
              <a:rPr lang="vi-VN" sz="1800" dirty="0" smtClean="0">
                <a:solidFill>
                  <a:schemeClr val="bg1"/>
                </a:solidFill>
                <a:latin typeface="Calibri" pitchFamily="34" charset="0"/>
              </a:rPr>
              <a:t>Možda ćete misliti da je vaš gubitak kose uzrokovala genetika, no pravi uzrok može biti konzumiranje alkohola.</a:t>
            </a:r>
            <a:endParaRPr lang="en-US" altLang="en-US" sz="1800" dirty="0">
              <a:solidFill>
                <a:schemeClr val="bg1"/>
              </a:solidFill>
              <a:latin typeface="Calibri" pitchFamily="34" charset="0"/>
            </a:endParaRPr>
          </a:p>
        </p:txBody>
      </p:sp>
      <p:sp>
        <p:nvSpPr>
          <p:cNvPr id="7" name="Rectangle 5"/>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pic>
        <p:nvPicPr>
          <p:cNvPr id="9218" name="Picture 2" descr="F:\pouring-party-drinks\adult-1867889_1280.jpg"/>
          <p:cNvPicPr>
            <a:picLocks noChangeAspect="1" noChangeArrowheads="1"/>
          </p:cNvPicPr>
          <p:nvPr/>
        </p:nvPicPr>
        <p:blipFill>
          <a:blip r:embed="rId2"/>
          <a:srcRect/>
          <a:stretch>
            <a:fillRect/>
          </a:stretch>
        </p:blipFill>
        <p:spPr bwMode="auto">
          <a:xfrm>
            <a:off x="1974484" y="0"/>
            <a:ext cx="2562522" cy="1707654"/>
          </a:xfrm>
          <a:prstGeom prst="rect">
            <a:avLst/>
          </a:prstGeom>
          <a:noFill/>
        </p:spPr>
      </p:pic>
      <p:sp>
        <p:nvSpPr>
          <p:cNvPr id="8" name="TextBox 1"/>
          <p:cNvSpPr txBox="1">
            <a:spLocks noChangeArrowheads="1"/>
          </p:cNvSpPr>
          <p:nvPr/>
        </p:nvSpPr>
        <p:spPr bwMode="auto">
          <a:xfrm>
            <a:off x="395536" y="771550"/>
            <a:ext cx="3384053" cy="3108543"/>
          </a:xfrm>
          <a:prstGeom prst="rect">
            <a:avLst/>
          </a:prstGeom>
          <a:noFill/>
          <a:ln w="9525">
            <a:noFill/>
            <a:miter lim="800000"/>
            <a:headEnd/>
            <a:tailEnd/>
          </a:ln>
        </p:spPr>
        <p:txBody>
          <a:bodyPr wrap="square">
            <a:spAutoFit/>
          </a:bodyPr>
          <a:lstStyle/>
          <a:p>
            <a:r>
              <a:rPr lang="en-GB" altLang="en-US" sz="2800" b="1" dirty="0" smtClean="0">
                <a:solidFill>
                  <a:schemeClr val="bg1"/>
                </a:solidFill>
                <a:latin typeface="Times New Roman" pitchFamily="18" charset="0"/>
                <a:cs typeface="Times New Roman" pitchFamily="18" charset="0"/>
              </a:rPr>
              <a:t>10</a:t>
            </a:r>
            <a:r>
              <a:rPr lang="hr-HR" altLang="en-US" sz="2800" b="1" dirty="0" smtClean="0">
                <a:solidFill>
                  <a:schemeClr val="bg1"/>
                </a:solidFill>
                <a:latin typeface="Times New Roman" pitchFamily="18" charset="0"/>
                <a:cs typeface="Times New Roman" pitchFamily="18" charset="0"/>
              </a:rPr>
              <a:t>.</a:t>
            </a:r>
            <a:r>
              <a:rPr lang="en-GB" altLang="en-US" sz="2800" b="1" dirty="0" smtClean="0">
                <a:solidFill>
                  <a:schemeClr val="bg1"/>
                </a:solidFill>
                <a:latin typeface="Times New Roman" pitchFamily="18" charset="0"/>
                <a:cs typeface="Times New Roman" pitchFamily="18" charset="0"/>
              </a:rPr>
              <a:t> </a:t>
            </a:r>
            <a:r>
              <a:rPr lang="pl-PL" sz="2800" b="1" dirty="0" smtClean="0">
                <a:solidFill>
                  <a:schemeClr val="bg1"/>
                </a:solidFill>
              </a:rPr>
              <a:t>Kako alkohol utječe na kosu osobe koja pije?</a:t>
            </a:r>
          </a:p>
          <a:p>
            <a:endParaRPr lang="pl-PL" sz="2800" b="1" dirty="0" smtClean="0">
              <a:solidFill>
                <a:schemeClr val="bg1"/>
              </a:solidFill>
              <a:latin typeface="+mj-lt"/>
            </a:endParaRPr>
          </a:p>
          <a:p>
            <a:r>
              <a:rPr lang="pl-PL" sz="2800" b="1" dirty="0" smtClean="0">
                <a:solidFill>
                  <a:schemeClr val="bg1"/>
                </a:solidFill>
                <a:latin typeface="+mj-lt"/>
              </a:rPr>
              <a:t>Odgovor d)</a:t>
            </a:r>
          </a:p>
          <a:p>
            <a:r>
              <a:rPr lang="hr-HR" sz="2800" dirty="0" smtClean="0">
                <a:solidFill>
                  <a:schemeClr val="bg1"/>
                </a:solidFill>
                <a:latin typeface="+mj-lt"/>
              </a:rPr>
              <a:t>Alkohol dovodi do opadanja kose</a:t>
            </a:r>
            <a:endParaRPr lang="en-US" sz="2800" dirty="0">
              <a:solidFill>
                <a:schemeClr val="bg1"/>
              </a:solidFill>
              <a:latin typeface="+mj-lt"/>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30722" name="Text Box 1027"/>
          <p:cNvSpPr txBox="1">
            <a:spLocks noChangeArrowheads="1"/>
          </p:cNvSpPr>
          <p:nvPr/>
        </p:nvSpPr>
        <p:spPr bwMode="auto">
          <a:xfrm>
            <a:off x="4788024" y="267494"/>
            <a:ext cx="3748087" cy="4524315"/>
          </a:xfrm>
          <a:prstGeom prst="rect">
            <a:avLst/>
          </a:prstGeom>
          <a:noFill/>
          <a:ln>
            <a:noFill/>
          </a:ln>
        </p:spPr>
        <p:txBody>
          <a:bodyPr>
            <a:spAutoFit/>
          </a:bodyPr>
          <a:lstStyle>
            <a:lvl1pPr>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771650" indent="-4572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r>
              <a:rPr lang="hr-HR" b="1" dirty="0" smtClean="0">
                <a:solidFill>
                  <a:schemeClr val="bg1"/>
                </a:solidFill>
                <a:latin typeface="+mj-lt"/>
              </a:rPr>
              <a:t>Mogući odgovori:</a:t>
            </a:r>
          </a:p>
          <a:p>
            <a:r>
              <a:rPr lang="hr-HR" dirty="0" smtClean="0">
                <a:solidFill>
                  <a:schemeClr val="bg1"/>
                </a:solidFill>
                <a:latin typeface="+mj-lt"/>
              </a:rPr>
              <a:t>a) alkohol ne utječe na kožu</a:t>
            </a:r>
          </a:p>
          <a:p>
            <a:endParaRPr lang="hr-HR" sz="800" dirty="0" smtClean="0">
              <a:solidFill>
                <a:schemeClr val="bg1"/>
              </a:solidFill>
              <a:latin typeface="+mj-lt"/>
            </a:endParaRPr>
          </a:p>
          <a:p>
            <a:r>
              <a:rPr lang="hr-HR" dirty="0" smtClean="0">
                <a:solidFill>
                  <a:schemeClr val="bg1"/>
                </a:solidFill>
                <a:latin typeface="+mj-lt"/>
              </a:rPr>
              <a:t>b) alkohol povoljno utječe na kožu jer je hrani</a:t>
            </a:r>
          </a:p>
          <a:p>
            <a:endParaRPr lang="hr-HR" sz="800" dirty="0" smtClean="0">
              <a:solidFill>
                <a:schemeClr val="bg1"/>
              </a:solidFill>
              <a:latin typeface="+mj-lt"/>
            </a:endParaRPr>
          </a:p>
          <a:p>
            <a:r>
              <a:rPr lang="hr-HR" dirty="0" smtClean="0">
                <a:solidFill>
                  <a:schemeClr val="bg1"/>
                </a:solidFill>
                <a:latin typeface="+mj-lt"/>
              </a:rPr>
              <a:t>c) alkohol narušuju izgled brojnim negativnim utjecajima na kožu i izgled očiju, a tu je i zadah</a:t>
            </a:r>
          </a:p>
          <a:p>
            <a:endParaRPr lang="hr-HR" sz="800" dirty="0" smtClean="0">
              <a:solidFill>
                <a:schemeClr val="bg1"/>
              </a:solidFill>
              <a:latin typeface="+mj-lt"/>
            </a:endParaRPr>
          </a:p>
          <a:p>
            <a:r>
              <a:rPr lang="hr-HR" dirty="0" smtClean="0">
                <a:solidFill>
                  <a:schemeClr val="bg1"/>
                </a:solidFill>
                <a:latin typeface="+mj-lt"/>
              </a:rPr>
              <a:t>d) pijenje alkohola uklanja akne jer je alkohol poznati dezinficijens</a:t>
            </a:r>
            <a:endParaRPr lang="en-US" altLang="en-US" dirty="0">
              <a:solidFill>
                <a:schemeClr val="bg1"/>
              </a:solidFill>
              <a:latin typeface="+mj-lt"/>
            </a:endParaRPr>
          </a:p>
        </p:txBody>
      </p:sp>
      <p:sp>
        <p:nvSpPr>
          <p:cNvPr id="5" name="Rectangle 4"/>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19464" name="TextBox 1"/>
          <p:cNvSpPr txBox="1">
            <a:spLocks noChangeArrowheads="1"/>
          </p:cNvSpPr>
          <p:nvPr/>
        </p:nvSpPr>
        <p:spPr bwMode="auto">
          <a:xfrm>
            <a:off x="657225" y="1215629"/>
            <a:ext cx="3168650" cy="2185214"/>
          </a:xfrm>
          <a:prstGeom prst="rect">
            <a:avLst/>
          </a:prstGeom>
          <a:noFill/>
          <a:ln w="9525">
            <a:noFill/>
            <a:miter lim="800000"/>
            <a:headEnd/>
            <a:tailEnd/>
          </a:ln>
        </p:spPr>
        <p:txBody>
          <a:bodyPr>
            <a:spAutoFit/>
          </a:bodyPr>
          <a:lstStyle/>
          <a:p>
            <a:r>
              <a:rPr lang="hr-HR" altLang="en-US" sz="2800" b="1" dirty="0" smtClean="0">
                <a:solidFill>
                  <a:schemeClr val="bg1"/>
                </a:solidFill>
                <a:latin typeface="Arial" pitchFamily="34" charset="0"/>
              </a:rPr>
              <a:t>Pitanje</a:t>
            </a:r>
            <a:r>
              <a:rPr lang="en-GB" altLang="en-US" sz="2800" b="1" dirty="0" smtClean="0">
                <a:solidFill>
                  <a:schemeClr val="bg1"/>
                </a:solidFill>
                <a:latin typeface="Arial" pitchFamily="34" charset="0"/>
              </a:rPr>
              <a:t> 11</a:t>
            </a:r>
            <a:r>
              <a:rPr lang="hr-HR" altLang="en-US" sz="2800" b="1" dirty="0" smtClean="0">
                <a:solidFill>
                  <a:schemeClr val="bg1"/>
                </a:solidFill>
                <a:latin typeface="Arial" pitchFamily="34" charset="0"/>
              </a:rPr>
              <a:t>.</a:t>
            </a:r>
            <a:r>
              <a:rPr lang="en-GB" altLang="en-US" sz="2800" b="1" dirty="0" smtClean="0">
                <a:solidFill>
                  <a:schemeClr val="bg1"/>
                </a:solidFill>
                <a:latin typeface="Arial" pitchFamily="34" charset="0"/>
              </a:rPr>
              <a:t> </a:t>
            </a:r>
            <a:endParaRPr lang="hr-HR" altLang="en-US" sz="2800" b="1" dirty="0" smtClean="0">
              <a:solidFill>
                <a:schemeClr val="bg1"/>
              </a:solidFill>
              <a:latin typeface="Arial" pitchFamily="34" charset="0"/>
            </a:endParaRPr>
          </a:p>
          <a:p>
            <a:r>
              <a:rPr lang="hr-HR" sz="2800" b="1" dirty="0" smtClean="0">
                <a:solidFill>
                  <a:schemeClr val="bg1"/>
                </a:solidFill>
              </a:rPr>
              <a:t>Kako alkohol utječe na kožu osobe koja pije?</a:t>
            </a:r>
            <a:endParaRPr lang="en-GB" altLang="en-US" sz="2800" b="1" dirty="0">
              <a:solidFill>
                <a:schemeClr val="bg1"/>
              </a:solidFill>
              <a:latin typeface="Arial" pitchFamily="34" charset="0"/>
            </a:endParaRPr>
          </a:p>
          <a:p>
            <a:endParaRPr lang="en-US" dirty="0"/>
          </a:p>
        </p:txBody>
      </p:sp>
    </p:spTree>
    <p:custDataLst>
      <p:tags r:id="rId1"/>
    </p:custDataLst>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5" name="Text Box 1027"/>
          <p:cNvSpPr txBox="1">
            <a:spLocks noChangeArrowheads="1"/>
          </p:cNvSpPr>
          <p:nvPr/>
        </p:nvSpPr>
        <p:spPr bwMode="auto">
          <a:xfrm>
            <a:off x="4716016" y="195486"/>
            <a:ext cx="4248472" cy="4708981"/>
          </a:xfrm>
          <a:prstGeom prst="rect">
            <a:avLst/>
          </a:prstGeom>
          <a:noFill/>
          <a:ln>
            <a:noFill/>
          </a:ln>
        </p:spPr>
        <p:txBody>
          <a:bodyPr wrap="square">
            <a:spAutoFit/>
          </a:bodyPr>
          <a:lstStyle>
            <a:lvl1pPr>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771650" indent="-4572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r>
              <a:rPr lang="vi-VN" sz="1200" b="1" dirty="0" smtClean="0">
                <a:solidFill>
                  <a:schemeClr val="bg1"/>
                </a:solidFill>
                <a:latin typeface="Calibri" pitchFamily="34" charset="0"/>
              </a:rPr>
              <a:t>Bore</a:t>
            </a:r>
            <a:br>
              <a:rPr lang="vi-VN" sz="1200" b="1" dirty="0" smtClean="0">
                <a:solidFill>
                  <a:schemeClr val="bg1"/>
                </a:solidFill>
                <a:latin typeface="Calibri" pitchFamily="34" charset="0"/>
              </a:rPr>
            </a:br>
            <a:r>
              <a:rPr lang="vi-VN" sz="1200" dirty="0" smtClean="0">
                <a:solidFill>
                  <a:schemeClr val="bg1"/>
                </a:solidFill>
                <a:latin typeface="Calibri" pitchFamily="34" charset="0"/>
              </a:rPr>
              <a:t>Alkohol dehidrira vaše tijelo, uključujući sve organe. Na koži, najvećem organu tijela, posljedice dehidracije su očite. </a:t>
            </a:r>
          </a:p>
          <a:p>
            <a:r>
              <a:rPr lang="vi-VN" sz="1200" b="1" dirty="0" smtClean="0">
                <a:solidFill>
                  <a:schemeClr val="bg1"/>
                </a:solidFill>
                <a:latin typeface="Calibri" pitchFamily="34" charset="0"/>
              </a:rPr>
              <a:t>Obješena koža</a:t>
            </a:r>
            <a:br>
              <a:rPr lang="vi-VN" sz="1200" b="1" dirty="0" smtClean="0">
                <a:solidFill>
                  <a:schemeClr val="bg1"/>
                </a:solidFill>
                <a:latin typeface="Calibri" pitchFamily="34" charset="0"/>
              </a:rPr>
            </a:br>
            <a:r>
              <a:rPr lang="vi-VN" sz="1200" dirty="0" smtClean="0">
                <a:solidFill>
                  <a:schemeClr val="bg1"/>
                </a:solidFill>
                <a:latin typeface="Calibri" pitchFamily="34" charset="0"/>
              </a:rPr>
              <a:t>Budući da alkohol crpi vitamine i nutrijente, vaša koža neće moći proizvesti dovoljnu količinu kolagena. </a:t>
            </a:r>
            <a:r>
              <a:rPr lang="hr-HR" sz="1200" dirty="0" smtClean="0">
                <a:solidFill>
                  <a:schemeClr val="bg1"/>
                </a:solidFill>
                <a:latin typeface="Calibri" pitchFamily="34" charset="0"/>
              </a:rPr>
              <a:t>Koža vašeg lica će se opustiti i dobit ćete obješene obraze.</a:t>
            </a:r>
            <a:endParaRPr lang="vi-VN" sz="1200" dirty="0" smtClean="0">
              <a:solidFill>
                <a:schemeClr val="bg1"/>
              </a:solidFill>
              <a:latin typeface="Calibri" pitchFamily="34" charset="0"/>
            </a:endParaRPr>
          </a:p>
          <a:p>
            <a:r>
              <a:rPr lang="vi-VN" sz="1200" b="1" dirty="0" smtClean="0">
                <a:solidFill>
                  <a:schemeClr val="bg1"/>
                </a:solidFill>
                <a:latin typeface="Calibri" pitchFamily="34" charset="0"/>
              </a:rPr>
              <a:t>Puknute kapilare</a:t>
            </a:r>
            <a:br>
              <a:rPr lang="vi-VN" sz="1200" b="1" dirty="0" smtClean="0">
                <a:solidFill>
                  <a:schemeClr val="bg1"/>
                </a:solidFill>
                <a:latin typeface="Calibri" pitchFamily="34" charset="0"/>
              </a:rPr>
            </a:br>
            <a:r>
              <a:rPr lang="vi-VN" sz="1200" dirty="0" smtClean="0">
                <a:solidFill>
                  <a:schemeClr val="bg1"/>
                </a:solidFill>
                <a:latin typeface="Calibri" pitchFamily="34" charset="0"/>
              </a:rPr>
              <a:t>Konzumiranje alkohola često uzrokuje rumenilo zbog naleta viška krvi u lice. To može dovesti do općeg prolaznog crvenila. Ono često rezultira puknućem kapilara, pogotovo oko nosa te na obrazima. </a:t>
            </a:r>
          </a:p>
          <a:p>
            <a:r>
              <a:rPr lang="vi-VN" sz="1200" b="1" dirty="0" smtClean="0">
                <a:solidFill>
                  <a:schemeClr val="bg1"/>
                </a:solidFill>
                <a:latin typeface="Calibri" pitchFamily="34" charset="0"/>
              </a:rPr>
              <a:t>Otečenost</a:t>
            </a:r>
            <a:br>
              <a:rPr lang="vi-VN" sz="1200" b="1" dirty="0" smtClean="0">
                <a:solidFill>
                  <a:schemeClr val="bg1"/>
                </a:solidFill>
                <a:latin typeface="Calibri" pitchFamily="34" charset="0"/>
              </a:rPr>
            </a:br>
            <a:r>
              <a:rPr lang="vi-VN" sz="1200" dirty="0" smtClean="0">
                <a:solidFill>
                  <a:schemeClr val="bg1"/>
                </a:solidFill>
                <a:latin typeface="Calibri" pitchFamily="34" charset="0"/>
              </a:rPr>
              <a:t>Alkohol sadrži toksine koje vaše tijelo teško podnosi. Prerađivanje unesenog alkohola opterećuje vaše bubrege. Zato se tekućina nakuplja u vašem tijelu i licu te uzrokuje oticanje. </a:t>
            </a:r>
          </a:p>
          <a:p>
            <a:r>
              <a:rPr lang="vi-VN" sz="1200" b="1" dirty="0" smtClean="0">
                <a:solidFill>
                  <a:schemeClr val="bg1"/>
                </a:solidFill>
                <a:latin typeface="Calibri" pitchFamily="34" charset="0"/>
              </a:rPr>
              <a:t>Mrlje od šminke</a:t>
            </a:r>
            <a:br>
              <a:rPr lang="vi-VN" sz="1200" b="1" dirty="0" smtClean="0">
                <a:solidFill>
                  <a:schemeClr val="bg1"/>
                </a:solidFill>
                <a:latin typeface="Calibri" pitchFamily="34" charset="0"/>
              </a:rPr>
            </a:br>
            <a:r>
              <a:rPr lang="vi-VN" sz="1200" dirty="0" smtClean="0">
                <a:solidFill>
                  <a:schemeClr val="bg1"/>
                </a:solidFill>
                <a:latin typeface="Calibri" pitchFamily="34" charset="0"/>
              </a:rPr>
              <a:t>Ako niste stigli skinuti šminku, bit ćete podložniji mrljama na koži.</a:t>
            </a:r>
          </a:p>
          <a:p>
            <a:r>
              <a:rPr lang="vi-VN" sz="1200" b="1" dirty="0" smtClean="0">
                <a:solidFill>
                  <a:schemeClr val="bg1"/>
                </a:solidFill>
                <a:latin typeface="Calibri" pitchFamily="34" charset="0"/>
              </a:rPr>
              <a:t>Žute, mutne oči</a:t>
            </a:r>
            <a:br>
              <a:rPr lang="vi-VN" sz="1200" b="1" dirty="0" smtClean="0">
                <a:solidFill>
                  <a:schemeClr val="bg1"/>
                </a:solidFill>
                <a:latin typeface="Calibri" pitchFamily="34" charset="0"/>
              </a:rPr>
            </a:br>
            <a:r>
              <a:rPr lang="vi-VN" sz="1200" dirty="0" smtClean="0">
                <a:solidFill>
                  <a:schemeClr val="bg1"/>
                </a:solidFill>
                <a:latin typeface="Calibri" pitchFamily="34" charset="0"/>
              </a:rPr>
              <a:t>Konzumiranje alkohola uzrokuje dehidraciju tako da će vam oči biti mutne</a:t>
            </a:r>
            <a:r>
              <a:rPr lang="hr-HR" sz="1200" dirty="0" smtClean="0">
                <a:solidFill>
                  <a:schemeClr val="bg1"/>
                </a:solidFill>
                <a:latin typeface="Calibri" pitchFamily="34" charset="0"/>
              </a:rPr>
              <a:t>,</a:t>
            </a:r>
            <a:r>
              <a:rPr lang="vi-VN" sz="1200" dirty="0" smtClean="0">
                <a:solidFill>
                  <a:schemeClr val="bg1"/>
                </a:solidFill>
                <a:latin typeface="Calibri" pitchFamily="34" charset="0"/>
              </a:rPr>
              <a:t> a bjeloočnice žućkaste umjesto bijele.</a:t>
            </a:r>
          </a:p>
          <a:p>
            <a:r>
              <a:rPr lang="vi-VN" sz="1200" b="1" dirty="0" smtClean="0">
                <a:solidFill>
                  <a:schemeClr val="bg1"/>
                </a:solidFill>
                <a:latin typeface="Calibri" pitchFamily="34" charset="0"/>
              </a:rPr>
              <a:t>Zadah</a:t>
            </a:r>
            <a:br>
              <a:rPr lang="vi-VN" sz="1200" b="1" dirty="0" smtClean="0">
                <a:solidFill>
                  <a:schemeClr val="bg1"/>
                </a:solidFill>
                <a:latin typeface="Calibri" pitchFamily="34" charset="0"/>
              </a:rPr>
            </a:br>
            <a:r>
              <a:rPr lang="vi-VN" sz="1200" dirty="0" smtClean="0">
                <a:solidFill>
                  <a:schemeClr val="bg1"/>
                </a:solidFill>
                <a:latin typeface="Calibri" pitchFamily="34" charset="0"/>
              </a:rPr>
              <a:t>Na žalost, to nije sve. Ljudi s mamurlukom ne mirišu dobro; većinu konzumiranog alkohola razgradi jetra no dio se izlučuje iz tijela kroz dah, znoj i urin.</a:t>
            </a:r>
            <a:endParaRPr lang="vi-VN" sz="1200" dirty="0">
              <a:solidFill>
                <a:schemeClr val="bg1"/>
              </a:solidFill>
              <a:latin typeface="Calibri" pitchFamily="34" charset="0"/>
            </a:endParaRPr>
          </a:p>
        </p:txBody>
      </p:sp>
      <p:sp>
        <p:nvSpPr>
          <p:cNvPr id="6" name="Rectangle 4"/>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7" name="TextBox 1"/>
          <p:cNvSpPr txBox="1">
            <a:spLocks noChangeArrowheads="1"/>
          </p:cNvSpPr>
          <p:nvPr/>
        </p:nvSpPr>
        <p:spPr bwMode="auto">
          <a:xfrm>
            <a:off x="611560" y="483518"/>
            <a:ext cx="3816424" cy="3724096"/>
          </a:xfrm>
          <a:prstGeom prst="rect">
            <a:avLst/>
          </a:prstGeom>
          <a:noFill/>
          <a:ln w="9525">
            <a:noFill/>
            <a:miter lim="800000"/>
            <a:headEnd/>
            <a:tailEnd/>
          </a:ln>
        </p:spPr>
        <p:txBody>
          <a:bodyPr wrap="square">
            <a:spAutoFit/>
          </a:bodyPr>
          <a:lstStyle/>
          <a:p>
            <a:r>
              <a:rPr lang="en-GB" altLang="en-US" sz="2800" b="1" dirty="0" smtClean="0">
                <a:solidFill>
                  <a:schemeClr val="bg1"/>
                </a:solidFill>
                <a:latin typeface="Times New Roman" pitchFamily="18" charset="0"/>
                <a:cs typeface="Times New Roman" pitchFamily="18" charset="0"/>
              </a:rPr>
              <a:t>11</a:t>
            </a:r>
            <a:r>
              <a:rPr lang="hr-HR" altLang="en-US" sz="2800" b="1" dirty="0" smtClean="0">
                <a:solidFill>
                  <a:schemeClr val="bg1"/>
                </a:solidFill>
                <a:latin typeface="Times New Roman" pitchFamily="18" charset="0"/>
                <a:cs typeface="Times New Roman" pitchFamily="18" charset="0"/>
              </a:rPr>
              <a:t>.</a:t>
            </a:r>
            <a:r>
              <a:rPr lang="en-GB" altLang="en-US" sz="2800" b="1" dirty="0" smtClean="0">
                <a:solidFill>
                  <a:schemeClr val="bg1"/>
                </a:solidFill>
                <a:latin typeface="Times New Roman" pitchFamily="18" charset="0"/>
                <a:cs typeface="Times New Roman" pitchFamily="18" charset="0"/>
              </a:rPr>
              <a:t> </a:t>
            </a:r>
            <a:r>
              <a:rPr lang="hr-HR" sz="2800" b="1" dirty="0" smtClean="0">
                <a:solidFill>
                  <a:schemeClr val="bg1"/>
                </a:solidFill>
              </a:rPr>
              <a:t>Kako alkohol utječe na kožu osobe koja pije?</a:t>
            </a:r>
          </a:p>
          <a:p>
            <a:endParaRPr lang="hr-HR" altLang="en-US" sz="2800" b="1" dirty="0" smtClean="0">
              <a:solidFill>
                <a:schemeClr val="bg1"/>
              </a:solidFill>
              <a:latin typeface="Arial" pitchFamily="34" charset="0"/>
            </a:endParaRPr>
          </a:p>
          <a:p>
            <a:r>
              <a:rPr lang="hr-HR" altLang="en-US" sz="2800" b="1" dirty="0" smtClean="0">
                <a:solidFill>
                  <a:schemeClr val="bg1"/>
                </a:solidFill>
                <a:latin typeface="Arial" pitchFamily="34" charset="0"/>
              </a:rPr>
              <a:t>Odgovor c)</a:t>
            </a:r>
          </a:p>
          <a:p>
            <a:r>
              <a:rPr lang="hr-HR" dirty="0" smtClean="0">
                <a:solidFill>
                  <a:schemeClr val="bg1"/>
                </a:solidFill>
                <a:latin typeface="+mn-lt"/>
              </a:rPr>
              <a:t>Alkohol narušuju izgled brojnim negativnim utjecajima na kožu i izgled očiju a tu je i zadah</a:t>
            </a:r>
            <a:endParaRPr lang="en-US" dirty="0"/>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213225" y="1125141"/>
            <a:ext cx="184731" cy="461665"/>
          </a:xfrm>
          <a:prstGeom prst="rect">
            <a:avLst/>
          </a:prstGeom>
          <a:noFill/>
          <a:ln w="9525">
            <a:noFill/>
            <a:miter lim="800000"/>
            <a:headEnd/>
            <a:tailEnd/>
          </a:ln>
        </p:spPr>
        <p:txBody>
          <a:bodyPr wrap="none">
            <a:spAutoFit/>
          </a:bodyPr>
          <a:lstStyle/>
          <a:p>
            <a:endParaRPr lang="en-GB" altLang="en-US" i="1">
              <a:latin typeface="Arial" pitchFamily="34" charset="0"/>
            </a:endParaRPr>
          </a:p>
        </p:txBody>
      </p:sp>
      <p:sp>
        <p:nvSpPr>
          <p:cNvPr id="6" name="Rectangle 5"/>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2" name="TextBox 1"/>
          <p:cNvSpPr txBox="1"/>
          <p:nvPr/>
        </p:nvSpPr>
        <p:spPr>
          <a:xfrm>
            <a:off x="646113" y="585788"/>
            <a:ext cx="2917775" cy="1384995"/>
          </a:xfrm>
          <a:prstGeom prst="rect">
            <a:avLst/>
          </a:prstGeom>
          <a:noFill/>
        </p:spPr>
        <p:txBody>
          <a:bodyPr wrap="square">
            <a:spAutoFit/>
          </a:bodyPr>
          <a:lstStyle/>
          <a:p>
            <a:pPr>
              <a:defRPr/>
            </a:pPr>
            <a:r>
              <a:rPr lang="hr-HR" altLang="en-US" sz="2800" b="1" dirty="0" smtClean="0">
                <a:latin typeface="+mn-lt"/>
              </a:rPr>
              <a:t>Pitanje</a:t>
            </a:r>
            <a:r>
              <a:rPr lang="en-GB" altLang="en-US" sz="2800" b="1" dirty="0" smtClean="0">
                <a:latin typeface="+mn-lt"/>
              </a:rPr>
              <a:t> 12</a:t>
            </a:r>
            <a:r>
              <a:rPr lang="hr-HR" altLang="en-US" sz="2800" b="1" dirty="0" smtClean="0">
                <a:latin typeface="+mn-lt"/>
              </a:rPr>
              <a:t>.</a:t>
            </a:r>
            <a:r>
              <a:rPr lang="en-GB" altLang="en-US" sz="2800" b="1" dirty="0" smtClean="0">
                <a:latin typeface="+mn-lt"/>
              </a:rPr>
              <a:t> </a:t>
            </a:r>
            <a:endParaRPr lang="hr-HR" altLang="en-US" sz="2800" b="1" dirty="0" smtClean="0">
              <a:latin typeface="+mn-lt"/>
            </a:endParaRPr>
          </a:p>
          <a:p>
            <a:pPr>
              <a:defRPr/>
            </a:pPr>
            <a:r>
              <a:rPr lang="hr-HR" sz="2800" b="1" dirty="0" smtClean="0">
                <a:solidFill>
                  <a:schemeClr val="bg1"/>
                </a:solidFill>
              </a:rPr>
              <a:t>Utječe li alkohol na tjelesnu masu?</a:t>
            </a:r>
            <a:endParaRPr lang="en-US" dirty="0">
              <a:latin typeface="Times" pitchFamily="2" charset="0"/>
            </a:endParaRPr>
          </a:p>
        </p:txBody>
      </p:sp>
      <p:sp>
        <p:nvSpPr>
          <p:cNvPr id="32770" name="Text Box 3"/>
          <p:cNvSpPr txBox="1">
            <a:spLocks noChangeArrowheads="1"/>
          </p:cNvSpPr>
          <p:nvPr/>
        </p:nvSpPr>
        <p:spPr bwMode="auto">
          <a:xfrm>
            <a:off x="4788024" y="267494"/>
            <a:ext cx="3960440" cy="4370427"/>
          </a:xfrm>
          <a:prstGeom prst="rect">
            <a:avLst/>
          </a:prstGeom>
          <a:noFill/>
          <a:ln>
            <a:noFill/>
          </a:ln>
        </p:spPr>
        <p:txBody>
          <a:bodyPr wrap="square">
            <a:spAutoFit/>
          </a:bodyPr>
          <a:lstStyle>
            <a:lvl1pPr>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771650" indent="-4572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altLang="en-US" b="1" dirty="0" smtClean="0">
                <a:solidFill>
                  <a:schemeClr val="bg1"/>
                </a:solidFill>
                <a:latin typeface="+mj-lt"/>
              </a:rPr>
              <a:t>Mogući odgovori:</a:t>
            </a:r>
            <a:endParaRPr lang="en-GB" altLang="en-US" b="1" dirty="0">
              <a:solidFill>
                <a:schemeClr val="bg1"/>
              </a:solidFill>
              <a:latin typeface="+mj-lt"/>
            </a:endParaRPr>
          </a:p>
          <a:p>
            <a:r>
              <a:rPr lang="hr-HR" sz="2200" dirty="0" smtClean="0">
                <a:solidFill>
                  <a:schemeClr val="bg1"/>
                </a:solidFill>
                <a:latin typeface="+mj-lt"/>
              </a:rPr>
              <a:t>a) alkohol dovodi do debljine</a:t>
            </a:r>
          </a:p>
          <a:p>
            <a:endParaRPr lang="hr-HR" sz="1000" dirty="0" smtClean="0">
              <a:solidFill>
                <a:schemeClr val="bg1"/>
              </a:solidFill>
              <a:latin typeface="+mj-lt"/>
            </a:endParaRPr>
          </a:p>
          <a:p>
            <a:r>
              <a:rPr lang="hr-HR" sz="2200" dirty="0" smtClean="0">
                <a:solidFill>
                  <a:schemeClr val="bg1"/>
                </a:solidFill>
                <a:latin typeface="+mj-lt"/>
              </a:rPr>
              <a:t>b) kao i voda, alkohol ne utječe na tjelesnu masu jer je to tekućina</a:t>
            </a:r>
          </a:p>
          <a:p>
            <a:endParaRPr lang="hr-HR" sz="1200" dirty="0" smtClean="0">
              <a:solidFill>
                <a:schemeClr val="bg1"/>
              </a:solidFill>
              <a:latin typeface="+mj-lt"/>
            </a:endParaRPr>
          </a:p>
          <a:p>
            <a:r>
              <a:rPr lang="hr-HR" sz="2200" dirty="0" smtClean="0">
                <a:solidFill>
                  <a:schemeClr val="bg1"/>
                </a:solidFill>
                <a:latin typeface="+mj-lt"/>
              </a:rPr>
              <a:t>c) od alkohola se mršavi jer osoba koja puno popije često povraća</a:t>
            </a:r>
          </a:p>
          <a:p>
            <a:endParaRPr lang="hr-HR" sz="1200" dirty="0" smtClean="0">
              <a:solidFill>
                <a:schemeClr val="bg1"/>
              </a:solidFill>
              <a:latin typeface="+mj-lt"/>
            </a:endParaRPr>
          </a:p>
          <a:p>
            <a:r>
              <a:rPr lang="hr-HR" sz="2200" dirty="0" smtClean="0">
                <a:solidFill>
                  <a:schemeClr val="bg1"/>
                </a:solidFill>
                <a:latin typeface="+mj-lt"/>
              </a:rPr>
              <a:t>d) od alkohola se mršavi u završnim stadijima smrtonosnih bolesti do kojih alkohol dovodi</a:t>
            </a:r>
            <a:endParaRPr lang="en-US" altLang="en-US" sz="2200" dirty="0">
              <a:solidFill>
                <a:schemeClr val="bg1"/>
              </a:solidFill>
              <a:latin typeface="+mj-lt"/>
            </a:endParaRPr>
          </a:p>
        </p:txBody>
      </p:sp>
      <p:pic>
        <p:nvPicPr>
          <p:cNvPr id="7" name="Picture 2" descr="F:\pouring-party-drinks\obese-3011213_1280 (Custom).jpg"/>
          <p:cNvPicPr>
            <a:picLocks noChangeAspect="1" noChangeArrowheads="1"/>
          </p:cNvPicPr>
          <p:nvPr/>
        </p:nvPicPr>
        <p:blipFill>
          <a:blip r:embed="rId4"/>
          <a:srcRect/>
          <a:stretch>
            <a:fillRect/>
          </a:stretch>
        </p:blipFill>
        <p:spPr bwMode="auto">
          <a:xfrm>
            <a:off x="1403648" y="2121456"/>
            <a:ext cx="3168352" cy="2110583"/>
          </a:xfrm>
          <a:prstGeom prst="rect">
            <a:avLst/>
          </a:prstGeom>
          <a:noFill/>
        </p:spPr>
      </p:pic>
    </p:spTree>
    <p:custDataLst>
      <p:tags r:id="rId1"/>
    </p:custData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0"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6" name="TextBox 1"/>
          <p:cNvSpPr txBox="1"/>
          <p:nvPr/>
        </p:nvSpPr>
        <p:spPr>
          <a:xfrm>
            <a:off x="646113" y="585788"/>
            <a:ext cx="3493839" cy="3046988"/>
          </a:xfrm>
          <a:prstGeom prst="rect">
            <a:avLst/>
          </a:prstGeom>
          <a:noFill/>
        </p:spPr>
        <p:txBody>
          <a:bodyPr wrap="square">
            <a:spAutoFit/>
          </a:bodyPr>
          <a:lstStyle/>
          <a:p>
            <a:pPr>
              <a:defRPr/>
            </a:pPr>
            <a:r>
              <a:rPr lang="en-GB" altLang="en-US" sz="2800" b="1" dirty="0" smtClean="0">
                <a:solidFill>
                  <a:schemeClr val="bg1"/>
                </a:solidFill>
                <a:latin typeface="Times New Roman" pitchFamily="18" charset="0"/>
                <a:cs typeface="Times New Roman" pitchFamily="18" charset="0"/>
              </a:rPr>
              <a:t>12</a:t>
            </a:r>
            <a:r>
              <a:rPr lang="hr-HR" altLang="en-US" sz="2800" b="1" dirty="0" smtClean="0">
                <a:solidFill>
                  <a:schemeClr val="bg1"/>
                </a:solidFill>
                <a:latin typeface="Times New Roman" pitchFamily="18" charset="0"/>
                <a:cs typeface="Times New Roman" pitchFamily="18" charset="0"/>
              </a:rPr>
              <a:t>. </a:t>
            </a:r>
            <a:r>
              <a:rPr lang="hr-HR" sz="2800" b="1" dirty="0" smtClean="0">
                <a:solidFill>
                  <a:schemeClr val="bg1"/>
                </a:solidFill>
              </a:rPr>
              <a:t>Utječe li alkohol na tjelesnu masu?</a:t>
            </a:r>
          </a:p>
          <a:p>
            <a:pPr>
              <a:defRPr/>
            </a:pPr>
            <a:endParaRPr lang="hr-HR" sz="2800" b="1" dirty="0" smtClean="0">
              <a:solidFill>
                <a:schemeClr val="bg1"/>
              </a:solidFill>
              <a:latin typeface="Times" pitchFamily="2" charset="0"/>
            </a:endParaRPr>
          </a:p>
          <a:p>
            <a:pPr>
              <a:defRPr/>
            </a:pPr>
            <a:r>
              <a:rPr lang="hr-HR" sz="2800" b="1" dirty="0" smtClean="0">
                <a:solidFill>
                  <a:schemeClr val="bg1"/>
                </a:solidFill>
                <a:latin typeface="+mj-lt"/>
              </a:rPr>
              <a:t>Odgovori a) i d)</a:t>
            </a:r>
          </a:p>
          <a:p>
            <a:r>
              <a:rPr lang="hr-HR" sz="2000" dirty="0" smtClean="0">
                <a:solidFill>
                  <a:schemeClr val="bg1"/>
                </a:solidFill>
                <a:latin typeface="+mj-lt"/>
              </a:rPr>
              <a:t>a) alkohol dovodi do debljine</a:t>
            </a:r>
          </a:p>
          <a:p>
            <a:r>
              <a:rPr lang="hr-HR" sz="2000" dirty="0" smtClean="0">
                <a:solidFill>
                  <a:schemeClr val="bg1"/>
                </a:solidFill>
                <a:latin typeface="+mj-lt"/>
              </a:rPr>
              <a:t>d) od alkohola se mršavi u završnim stadijima smrtonosnih bolesti do kojih alkohol dovodi</a:t>
            </a:r>
            <a:endParaRPr lang="en-US" altLang="en-US" sz="2000" dirty="0" smtClean="0">
              <a:solidFill>
                <a:schemeClr val="bg1"/>
              </a:solidFill>
              <a:latin typeface="+mj-lt"/>
            </a:endParaRPr>
          </a:p>
        </p:txBody>
      </p:sp>
      <p:sp>
        <p:nvSpPr>
          <p:cNvPr id="7" name="Text Box 3"/>
          <p:cNvSpPr txBox="1">
            <a:spLocks noChangeArrowheads="1"/>
          </p:cNvSpPr>
          <p:nvPr/>
        </p:nvSpPr>
        <p:spPr bwMode="auto">
          <a:xfrm>
            <a:off x="4788024" y="123478"/>
            <a:ext cx="4104456" cy="4616648"/>
          </a:xfrm>
          <a:prstGeom prst="rect">
            <a:avLst/>
          </a:prstGeom>
          <a:noFill/>
          <a:ln>
            <a:noFill/>
          </a:ln>
        </p:spPr>
        <p:txBody>
          <a:bodyPr wrap="square">
            <a:spAutoFit/>
          </a:bodyPr>
          <a:lstStyle>
            <a:lvl1pPr>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771650" indent="-4572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r>
              <a:rPr lang="hr-HR" sz="1400" b="1" dirty="0" smtClean="0">
                <a:solidFill>
                  <a:schemeClr val="bg1"/>
                </a:solidFill>
                <a:latin typeface="+mj-lt"/>
              </a:rPr>
              <a:t>Debljanja</a:t>
            </a:r>
            <a:br>
              <a:rPr lang="hr-HR" sz="1400" b="1" dirty="0" smtClean="0">
                <a:solidFill>
                  <a:schemeClr val="bg1"/>
                </a:solidFill>
                <a:latin typeface="+mj-lt"/>
              </a:rPr>
            </a:br>
            <a:r>
              <a:rPr lang="hr-HR" sz="1400" dirty="0" smtClean="0">
                <a:solidFill>
                  <a:schemeClr val="bg1"/>
                </a:solidFill>
                <a:latin typeface="+mj-lt"/>
              </a:rPr>
              <a:t>Alkohol je krcat praznim kalorijama odnosno sadrži puno energije, a ne sadrži </a:t>
            </a:r>
            <a:r>
              <a:rPr lang="hr-HR" sz="1400" dirty="0" err="1" smtClean="0">
                <a:solidFill>
                  <a:schemeClr val="bg1"/>
                </a:solidFill>
                <a:latin typeface="+mj-lt"/>
              </a:rPr>
              <a:t>nutrijente</a:t>
            </a:r>
            <a:r>
              <a:rPr lang="hr-HR" sz="1400" dirty="0" smtClean="0">
                <a:solidFill>
                  <a:schemeClr val="bg1"/>
                </a:solidFill>
                <a:latin typeface="+mj-lt"/>
              </a:rPr>
              <a:t> važne za razvoj i funkcioniranje organizma. Ako miješate žestoka pića, osim viška kalorija iz alkohola unijet ćete i višak kalorija iz dodanih napitaka. Alkohol je i krcat šećerom koje tijelo skladišti u obliku masnoće. Sve u svemu, alkohol deblja. </a:t>
            </a:r>
          </a:p>
          <a:p>
            <a:endParaRPr lang="hr-HR" sz="1400" b="1" dirty="0" smtClean="0">
              <a:solidFill>
                <a:schemeClr val="bg1"/>
              </a:solidFill>
              <a:latin typeface="+mj-lt"/>
            </a:endParaRPr>
          </a:p>
          <a:p>
            <a:r>
              <a:rPr lang="hr-HR" sz="1400" b="1" dirty="0" smtClean="0">
                <a:solidFill>
                  <a:schemeClr val="bg1"/>
                </a:solidFill>
                <a:latin typeface="+mj-lt"/>
              </a:rPr>
              <a:t>Ciroza </a:t>
            </a:r>
            <a:r>
              <a:rPr lang="hr-HR" sz="1400" b="1" dirty="0" err="1" smtClean="0">
                <a:solidFill>
                  <a:schemeClr val="bg1"/>
                </a:solidFill>
                <a:latin typeface="+mj-lt"/>
              </a:rPr>
              <a:t>jetre</a:t>
            </a:r>
            <a:r>
              <a:rPr lang="hr-HR" sz="1400" b="1" dirty="0" smtClean="0">
                <a:solidFill>
                  <a:schemeClr val="bg1"/>
                </a:solidFill>
                <a:latin typeface="+mj-lt"/>
              </a:rPr>
              <a:t>, rak </a:t>
            </a:r>
            <a:r>
              <a:rPr lang="hr-HR" sz="1400" b="1" dirty="0" err="1" smtClean="0">
                <a:solidFill>
                  <a:schemeClr val="bg1"/>
                </a:solidFill>
                <a:latin typeface="+mj-lt"/>
              </a:rPr>
              <a:t>jetre</a:t>
            </a:r>
            <a:r>
              <a:rPr lang="hr-HR" sz="1400" b="1" dirty="0" smtClean="0">
                <a:solidFill>
                  <a:schemeClr val="bg1"/>
                </a:solidFill>
                <a:latin typeface="+mj-lt"/>
              </a:rPr>
              <a:t> i drugih organa</a:t>
            </a:r>
            <a:br>
              <a:rPr lang="hr-HR" sz="1400" b="1" dirty="0" smtClean="0">
                <a:solidFill>
                  <a:schemeClr val="bg1"/>
                </a:solidFill>
                <a:latin typeface="+mj-lt"/>
              </a:rPr>
            </a:br>
            <a:r>
              <a:rPr lang="hr-HR" sz="1400" dirty="0" smtClean="0">
                <a:solidFill>
                  <a:schemeClr val="bg1"/>
                </a:solidFill>
                <a:latin typeface="+mj-lt"/>
              </a:rPr>
              <a:t>Dugotrajnija upotreba alkohola dovodi do ciroze i raka </a:t>
            </a:r>
            <a:r>
              <a:rPr lang="hr-HR" sz="1400" dirty="0" err="1" smtClean="0">
                <a:solidFill>
                  <a:schemeClr val="bg1"/>
                </a:solidFill>
                <a:latin typeface="+mj-lt"/>
              </a:rPr>
              <a:t>jetre</a:t>
            </a:r>
            <a:r>
              <a:rPr lang="hr-HR" sz="1400" dirty="0" smtClean="0">
                <a:solidFill>
                  <a:schemeClr val="bg1"/>
                </a:solidFill>
                <a:latin typeface="+mj-lt"/>
              </a:rPr>
              <a:t>, a novija istraživanja pokazuju da alkohol dovodi i do raka drugih organa. Posebno su osjetljivi organi koji dolaze u kontakt s alkoholom kod konzumacije ali i drugi organi. Prema istraživanju objavljenom 2017. godine u prestižnom znanstvenom časopisu </a:t>
            </a:r>
            <a:r>
              <a:rPr lang="hr-HR" sz="1400" dirty="0" err="1" smtClean="0">
                <a:solidFill>
                  <a:schemeClr val="bg1"/>
                </a:solidFill>
                <a:latin typeface="+mj-lt"/>
              </a:rPr>
              <a:t>Lancet</a:t>
            </a:r>
            <a:r>
              <a:rPr lang="hr-HR" sz="1400" dirty="0" smtClean="0">
                <a:solidFill>
                  <a:schemeClr val="bg1"/>
                </a:solidFill>
                <a:latin typeface="+mj-lt"/>
              </a:rPr>
              <a:t> alkohol je uzročni čimbenik raka gornjeg dišnog i probavnog sustava (rak usne šupljine, ždrijela, grkljana i jednjaka) kao i raka debelog crijeva, </a:t>
            </a:r>
            <a:r>
              <a:rPr lang="hr-HR" sz="1400" dirty="0" err="1" smtClean="0">
                <a:solidFill>
                  <a:schemeClr val="bg1"/>
                </a:solidFill>
                <a:latin typeface="+mj-lt"/>
              </a:rPr>
              <a:t>jetre</a:t>
            </a:r>
            <a:r>
              <a:rPr lang="hr-HR" sz="1400" dirty="0" smtClean="0">
                <a:solidFill>
                  <a:schemeClr val="bg1"/>
                </a:solidFill>
                <a:latin typeface="+mj-lt"/>
              </a:rPr>
              <a:t> i dojke. Povezanost postoji i kod brojnih drugih malignih bolesti.</a:t>
            </a:r>
            <a:endParaRPr lang="hr-HR" sz="1400" dirty="0">
              <a:solidFill>
                <a:schemeClr val="bg1"/>
              </a:solidFill>
              <a:latin typeface="+mj-lt"/>
            </a:endParaRPr>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pouring-party-drinks\group-of-people-sitting-on-stairs-2124916 (Custom).jpg"/>
          <p:cNvPicPr>
            <a:picLocks noChangeAspect="1" noChangeArrowheads="1"/>
          </p:cNvPicPr>
          <p:nvPr/>
        </p:nvPicPr>
        <p:blipFill>
          <a:blip r:embed="rId2"/>
          <a:srcRect/>
          <a:stretch>
            <a:fillRect/>
          </a:stretch>
        </p:blipFill>
        <p:spPr bwMode="auto">
          <a:xfrm>
            <a:off x="6660232" y="1275606"/>
            <a:ext cx="2198674" cy="3296362"/>
          </a:xfrm>
          <a:prstGeom prst="rect">
            <a:avLst/>
          </a:prstGeom>
          <a:noFill/>
        </p:spPr>
      </p:pic>
      <p:sp>
        <p:nvSpPr>
          <p:cNvPr id="61442" name="Rectangle 2"/>
          <p:cNvSpPr>
            <a:spLocks noGrp="1"/>
          </p:cNvSpPr>
          <p:nvPr>
            <p:ph type="title"/>
          </p:nvPr>
        </p:nvSpPr>
        <p:spPr>
          <a:xfrm>
            <a:off x="539750" y="2366963"/>
            <a:ext cx="7772400" cy="857250"/>
          </a:xfrm>
        </p:spPr>
        <p:txBody>
          <a:bodyPr/>
          <a:lstStyle/>
          <a:p>
            <a:pPr eaLnBrk="1" hangingPunct="1"/>
            <a:r>
              <a:rPr lang="en-GB" altLang="en-US" sz="1800" dirty="0" smtClean="0">
                <a:latin typeface="Times" charset="0"/>
              </a:rPr>
              <a:t/>
            </a:r>
            <a:br>
              <a:rPr lang="en-GB" altLang="en-US" sz="1800" dirty="0" smtClean="0">
                <a:latin typeface="Times" charset="0"/>
              </a:rPr>
            </a:br>
            <a:endParaRPr lang="en-GB" altLang="en-US" sz="1800" dirty="0" smtClean="0">
              <a:latin typeface="Times" charset="0"/>
            </a:endParaRPr>
          </a:p>
        </p:txBody>
      </p:sp>
      <p:sp>
        <p:nvSpPr>
          <p:cNvPr id="67587" name="Text Box 5"/>
          <p:cNvSpPr txBox="1">
            <a:spLocks noChangeArrowheads="1"/>
          </p:cNvSpPr>
          <p:nvPr/>
        </p:nvSpPr>
        <p:spPr bwMode="auto">
          <a:xfrm>
            <a:off x="539552" y="1851670"/>
            <a:ext cx="5976663" cy="1631216"/>
          </a:xfrm>
          <a:prstGeom prst="rect">
            <a:avLst/>
          </a:prstGeom>
          <a:noFill/>
          <a:ln>
            <a:noFill/>
          </a:ln>
        </p:spPr>
        <p:txBody>
          <a:bodyPr wrap="square">
            <a:spAutoFit/>
          </a:bodyPr>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r>
              <a:rPr lang="vi-VN" sz="2000" b="1" dirty="0" smtClean="0">
                <a:solidFill>
                  <a:schemeClr val="bg1"/>
                </a:solidFill>
                <a:latin typeface="Calibri" pitchFamily="34" charset="0"/>
              </a:rPr>
              <a:t>Nadamo se da ste sada bolje informirani i da kako odrastate možete donositi svjesne odluke o piću. </a:t>
            </a:r>
            <a:endParaRPr lang="hr-HR" sz="2000" b="1" dirty="0" smtClean="0">
              <a:solidFill>
                <a:schemeClr val="bg1"/>
              </a:solidFill>
              <a:latin typeface="Calibri" pitchFamily="34" charset="0"/>
            </a:endParaRPr>
          </a:p>
          <a:p>
            <a:r>
              <a:rPr lang="vi-VN" sz="2000" b="1" dirty="0" smtClean="0">
                <a:solidFill>
                  <a:schemeClr val="bg1"/>
                </a:solidFill>
                <a:latin typeface="Calibri" pitchFamily="34" charset="0"/>
              </a:rPr>
              <a:t>U izlascima imajte na umu da je cilj zabaviti se bez da stvari izmaknu kontroli ili loše završe. </a:t>
            </a:r>
            <a:endParaRPr lang="hr-HR" sz="2000" b="1" dirty="0" smtClean="0">
              <a:solidFill>
                <a:schemeClr val="bg1"/>
              </a:solidFill>
              <a:latin typeface="Calibri" pitchFamily="34" charset="0"/>
            </a:endParaRPr>
          </a:p>
          <a:p>
            <a:r>
              <a:rPr lang="vi-VN" sz="2000" b="1" dirty="0" smtClean="0">
                <a:solidFill>
                  <a:schemeClr val="bg1"/>
                </a:solidFill>
                <a:latin typeface="Calibri" pitchFamily="34" charset="0"/>
              </a:rPr>
              <a:t>Također, uvijek pazite jedni na druge.</a:t>
            </a:r>
            <a:endParaRPr lang="vi-VN" sz="2000" b="1" dirty="0">
              <a:solidFill>
                <a:schemeClr val="bg1"/>
              </a:solidFill>
              <a:latin typeface="Calibri" pitchFamily="34" charset="0"/>
            </a:endParaRPr>
          </a:p>
        </p:txBody>
      </p:sp>
      <p:sp>
        <p:nvSpPr>
          <p:cNvPr id="14" name="Rectangle 13"/>
          <p:cNvSpPr/>
          <p:nvPr/>
        </p:nvSpPr>
        <p:spPr>
          <a:xfrm>
            <a:off x="0" y="411510"/>
            <a:ext cx="9144000" cy="978695"/>
          </a:xfrm>
          <a:prstGeom prst="rect">
            <a:avLst/>
          </a:prstGeom>
          <a:solidFill>
            <a:srgbClr val="73398B"/>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11" name="TextBox 10"/>
          <p:cNvSpPr txBox="1"/>
          <p:nvPr/>
        </p:nvSpPr>
        <p:spPr>
          <a:xfrm>
            <a:off x="179512" y="627534"/>
            <a:ext cx="8293100" cy="523220"/>
          </a:xfrm>
          <a:prstGeom prst="rect">
            <a:avLst/>
          </a:prstGeom>
          <a:noFill/>
        </p:spPr>
        <p:txBody>
          <a:bodyPr>
            <a:spAutoFit/>
          </a:bodyPr>
          <a:lstStyle/>
          <a:p>
            <a:pPr algn="ctr">
              <a:defRPr/>
            </a:pPr>
            <a:r>
              <a:rPr lang="hr-HR" sz="2800" b="1" dirty="0" smtClean="0">
                <a:solidFill>
                  <a:schemeClr val="bg1"/>
                </a:solidFill>
                <a:latin typeface="+mn-lt"/>
              </a:rPr>
              <a:t>JESTE LI ZADOVOLJNI SVOJIM ODGOVORIMA</a:t>
            </a:r>
            <a:r>
              <a:rPr lang="en-US" sz="2800" b="1" dirty="0" smtClean="0">
                <a:solidFill>
                  <a:schemeClr val="bg1"/>
                </a:solidFill>
                <a:latin typeface="+mn-lt"/>
              </a:rPr>
              <a:t>?</a:t>
            </a:r>
            <a:endParaRPr lang="en-US" sz="2800" b="1" dirty="0">
              <a:solidFill>
                <a:schemeClr val="bg1"/>
              </a:solidFill>
              <a:latin typeface="+mn-lt"/>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3" name="TextBox 1"/>
          <p:cNvSpPr txBox="1"/>
          <p:nvPr/>
        </p:nvSpPr>
        <p:spPr>
          <a:xfrm>
            <a:off x="671514" y="1032272"/>
            <a:ext cx="2797175" cy="3108543"/>
          </a:xfrm>
          <a:prstGeom prst="rect">
            <a:avLst/>
          </a:prstGeom>
          <a:noFill/>
        </p:spPr>
        <p:txBody>
          <a:bodyPr>
            <a:spAutoFit/>
          </a:bodyPr>
          <a:lstStyle/>
          <a:p>
            <a:pPr>
              <a:defRPr/>
            </a:pPr>
            <a:r>
              <a:rPr lang="hr-HR" sz="2800" b="1" dirty="0" smtClean="0">
                <a:solidFill>
                  <a:schemeClr val="bg1"/>
                </a:solidFill>
              </a:rPr>
              <a:t>1. Na </a:t>
            </a:r>
            <a:r>
              <a:rPr lang="hr-HR" sz="2800" b="1" dirty="0">
                <a:solidFill>
                  <a:schemeClr val="bg1"/>
                </a:solidFill>
              </a:rPr>
              <a:t>što utječe konzumacija alkohola</a:t>
            </a:r>
            <a:r>
              <a:rPr lang="hr-HR" sz="2800" b="1" dirty="0" smtClean="0">
                <a:solidFill>
                  <a:schemeClr val="bg1"/>
                </a:solidFill>
              </a:rPr>
              <a:t>?</a:t>
            </a:r>
          </a:p>
          <a:p>
            <a:pPr>
              <a:defRPr/>
            </a:pPr>
            <a:endParaRPr lang="en-US" sz="2800" dirty="0">
              <a:solidFill>
                <a:schemeClr val="bg1"/>
              </a:solidFill>
              <a:latin typeface="Times" pitchFamily="2" charset="0"/>
            </a:endParaRPr>
          </a:p>
          <a:p>
            <a:pPr>
              <a:defRPr/>
            </a:pPr>
            <a:r>
              <a:rPr lang="hr-HR" altLang="en-US" sz="2800" b="1" dirty="0" smtClean="0">
                <a:solidFill>
                  <a:schemeClr val="bg1"/>
                </a:solidFill>
                <a:latin typeface="+mn-lt"/>
              </a:rPr>
              <a:t>Odgovori: </a:t>
            </a:r>
            <a:br>
              <a:rPr lang="hr-HR" altLang="en-US" sz="2800" b="1" dirty="0" smtClean="0">
                <a:solidFill>
                  <a:schemeClr val="bg1"/>
                </a:solidFill>
                <a:latin typeface="+mn-lt"/>
              </a:rPr>
            </a:br>
            <a:r>
              <a:rPr lang="vi-VN" sz="2800" dirty="0" smtClean="0">
                <a:solidFill>
                  <a:schemeClr val="bg1"/>
                </a:solidFill>
                <a:latin typeface="+mn-lt"/>
              </a:rPr>
              <a:t>a</a:t>
            </a:r>
            <a:r>
              <a:rPr lang="vi-VN" sz="2800" dirty="0">
                <a:solidFill>
                  <a:schemeClr val="bg1"/>
                </a:solidFill>
                <a:latin typeface="+mn-lt"/>
              </a:rPr>
              <a:t>) b) c) d) e</a:t>
            </a:r>
            <a:r>
              <a:rPr lang="vi-VN" sz="2800" dirty="0" smtClean="0">
                <a:solidFill>
                  <a:schemeClr val="bg1"/>
                </a:solidFill>
                <a:latin typeface="+mn-lt"/>
              </a:rPr>
              <a:t>)</a:t>
            </a:r>
            <a:r>
              <a:rPr lang="en-GB" altLang="en-US" sz="2800" b="1" dirty="0" smtClean="0">
                <a:solidFill>
                  <a:schemeClr val="bg1"/>
                </a:solidFill>
                <a:latin typeface="+mn-lt"/>
              </a:rPr>
              <a:t> </a:t>
            </a:r>
            <a:endParaRPr lang="en-GB" altLang="en-US" sz="2800" b="1" dirty="0">
              <a:solidFill>
                <a:schemeClr val="bg1"/>
              </a:solidFill>
              <a:latin typeface="+mn-lt"/>
            </a:endParaRPr>
          </a:p>
          <a:p>
            <a:pPr>
              <a:defRPr/>
            </a:pPr>
            <a:endParaRPr lang="hr-HR" sz="2800" b="1" dirty="0" smtClean="0">
              <a:solidFill>
                <a:schemeClr val="bg1"/>
              </a:solidFill>
            </a:endParaRPr>
          </a:p>
        </p:txBody>
      </p:sp>
      <p:sp>
        <p:nvSpPr>
          <p:cNvPr id="4" name="Text Box 2"/>
          <p:cNvSpPr txBox="1">
            <a:spLocks noChangeArrowheads="1"/>
          </p:cNvSpPr>
          <p:nvPr/>
        </p:nvSpPr>
        <p:spPr bwMode="auto">
          <a:xfrm>
            <a:off x="4700589" y="126742"/>
            <a:ext cx="4443411" cy="5016758"/>
          </a:xfrm>
          <a:prstGeom prst="rect">
            <a:avLst/>
          </a:prstGeom>
          <a:noFill/>
          <a:ln>
            <a:noFill/>
          </a:ln>
        </p:spPr>
        <p:txBody>
          <a:bodyPr wrap="square">
            <a:spAutoFit/>
          </a:bodyPr>
          <a:lstStyle>
            <a:lvl1pPr>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r>
              <a:rPr lang="vi-VN" sz="1600" dirty="0" smtClean="0">
                <a:solidFill>
                  <a:schemeClr val="bg1"/>
                </a:solidFill>
                <a:latin typeface="Calibri" pitchFamily="34" charset="0"/>
              </a:rPr>
              <a:t/>
            </a:r>
            <a:br>
              <a:rPr lang="vi-VN" sz="1600" dirty="0" smtClean="0">
                <a:solidFill>
                  <a:schemeClr val="bg1"/>
                </a:solidFill>
                <a:latin typeface="Calibri" pitchFamily="34" charset="0"/>
              </a:rPr>
            </a:br>
            <a:r>
              <a:rPr lang="vi-VN" sz="1600" b="1" dirty="0" smtClean="0">
                <a:solidFill>
                  <a:schemeClr val="bg1"/>
                </a:solidFill>
                <a:latin typeface="Calibri" pitchFamily="34" charset="0"/>
              </a:rPr>
              <a:t>Svi odgovori su točni!</a:t>
            </a:r>
          </a:p>
          <a:p>
            <a:r>
              <a:rPr lang="vi-VN" sz="1600" dirty="0" smtClean="0">
                <a:solidFill>
                  <a:schemeClr val="bg1"/>
                </a:solidFill>
                <a:latin typeface="Calibri" pitchFamily="34" charset="0"/>
              </a:rPr>
              <a:t>Konzumiranje alkohola utječe na tijelo, sposobnost prosuđivanja, ponašanje, osobnost i percepciju, u početku ugodno ali to se mijenja nakon par pića. Kod mladih se najprije javlja popuštanje u školi. Zakonski limit koncentracije alkohola u krvi za vozače postoji zato što se vrijeme reagiranja usporava nakon samo jednog pića. Posebno se savjetuje izbjegavanje alkohola kod rada sa strojevima ili na visokim mjestima. Zbog previše alkohola osoba se može ponašati netipično – može govoriti stvari koje ne bi trebala, ponašati se neprimjereno, upuštati se u svađe, nezaštićene spolne odnose ili spolne odnose koje će kasnije požaliti. Pod utjecajem alkohola mlada osoba će češće posegnuti i za drugim sredstvima ovisnosti. Povećava se i rizik tučnjave te krađe i uništavanja osobnih stvari.</a:t>
            </a:r>
          </a:p>
          <a:p>
            <a:pPr marL="457200" indent="-457200">
              <a:defRPr/>
            </a:pPr>
            <a:endParaRPr lang="en-GB" altLang="en-US" sz="1600" b="1" dirty="0">
              <a:solidFill>
                <a:schemeClr val="bg1"/>
              </a:solidFill>
              <a:latin typeface="+mn-lt"/>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2" name="TextBox 1"/>
          <p:cNvSpPr txBox="1"/>
          <p:nvPr/>
        </p:nvSpPr>
        <p:spPr>
          <a:xfrm>
            <a:off x="4859339" y="313135"/>
            <a:ext cx="3889375" cy="4265783"/>
          </a:xfrm>
          <a:prstGeom prst="rect">
            <a:avLst/>
          </a:prstGeom>
          <a:noFill/>
        </p:spPr>
        <p:txBody>
          <a:bodyPr>
            <a:spAutoFit/>
          </a:bodyPr>
          <a:lstStyle/>
          <a:p>
            <a:pPr>
              <a:defRPr/>
            </a:pPr>
            <a:endParaRPr lang="en-GB" altLang="en-US" b="1" dirty="0">
              <a:solidFill>
                <a:schemeClr val="bg1"/>
              </a:solidFill>
              <a:latin typeface="Arial" panose="020B0604020202020204" pitchFamily="34" charset="0"/>
            </a:endParaRPr>
          </a:p>
          <a:p>
            <a:pPr>
              <a:spcBef>
                <a:spcPct val="30000"/>
              </a:spcBef>
              <a:defRPr/>
            </a:pPr>
            <a:endParaRPr lang="en-GB" altLang="en-US" dirty="0">
              <a:solidFill>
                <a:schemeClr val="bg1"/>
              </a:solidFill>
              <a:latin typeface="Arial" panose="020B0604020202020204" pitchFamily="34" charset="0"/>
            </a:endParaRPr>
          </a:p>
          <a:p>
            <a:r>
              <a:rPr lang="pl-PL" sz="2800" b="1" dirty="0" smtClean="0">
                <a:solidFill>
                  <a:schemeClr val="bg1"/>
                </a:solidFill>
                <a:latin typeface="Calibri" pitchFamily="34" charset="0"/>
              </a:rPr>
              <a:t>Mogući odgovori:</a:t>
            </a:r>
          </a:p>
          <a:p>
            <a:pPr marL="514350" indent="-514350">
              <a:buFont typeface="+mj-lt"/>
              <a:buAutoNum type="alphaLcParenR"/>
            </a:pPr>
            <a:r>
              <a:rPr lang="pl-PL" sz="2800" dirty="0" smtClean="0">
                <a:solidFill>
                  <a:schemeClr val="bg1"/>
                </a:solidFill>
                <a:latin typeface="Calibri" pitchFamily="34" charset="0"/>
              </a:rPr>
              <a:t>manje </a:t>
            </a:r>
            <a:r>
              <a:rPr lang="pl-PL" sz="2800" dirty="0">
                <a:solidFill>
                  <a:schemeClr val="bg1"/>
                </a:solidFill>
                <a:latin typeface="Calibri" pitchFamily="34" charset="0"/>
              </a:rPr>
              <a:t>od 5%</a:t>
            </a:r>
          </a:p>
          <a:p>
            <a:pPr marL="514350" indent="-514350">
              <a:buFont typeface="+mj-lt"/>
              <a:buAutoNum type="alphaLcParenR"/>
            </a:pPr>
            <a:r>
              <a:rPr lang="pl-PL" sz="2800" dirty="0">
                <a:solidFill>
                  <a:schemeClr val="bg1"/>
                </a:solidFill>
                <a:latin typeface="Calibri" pitchFamily="34" charset="0"/>
              </a:rPr>
              <a:t>5%-10%</a:t>
            </a:r>
          </a:p>
          <a:p>
            <a:pPr marL="514350" indent="-514350">
              <a:buFont typeface="+mj-lt"/>
              <a:buAutoNum type="alphaLcParenR"/>
            </a:pPr>
            <a:r>
              <a:rPr lang="pl-PL" sz="2800" dirty="0">
                <a:solidFill>
                  <a:schemeClr val="bg1"/>
                </a:solidFill>
                <a:latin typeface="Calibri" pitchFamily="34" charset="0"/>
              </a:rPr>
              <a:t>10%-30%</a:t>
            </a:r>
          </a:p>
          <a:p>
            <a:pPr marL="514350" indent="-514350">
              <a:buFont typeface="+mj-lt"/>
              <a:buAutoNum type="alphaLcParenR"/>
            </a:pPr>
            <a:r>
              <a:rPr lang="pl-PL" sz="2800" dirty="0">
                <a:solidFill>
                  <a:schemeClr val="bg1"/>
                </a:solidFill>
                <a:latin typeface="Calibri" pitchFamily="34" charset="0"/>
              </a:rPr>
              <a:t>30%-50%</a:t>
            </a:r>
          </a:p>
          <a:p>
            <a:pPr marL="514350" indent="-514350">
              <a:buFont typeface="+mj-lt"/>
              <a:buAutoNum type="alphaLcParenR"/>
            </a:pPr>
            <a:r>
              <a:rPr lang="pl-PL" sz="2800" dirty="0">
                <a:solidFill>
                  <a:schemeClr val="bg1"/>
                </a:solidFill>
                <a:latin typeface="Calibri" pitchFamily="34" charset="0"/>
              </a:rPr>
              <a:t>skoro svi</a:t>
            </a:r>
          </a:p>
          <a:p>
            <a:pPr>
              <a:buFont typeface="Times" pitchFamily="2" charset="0"/>
              <a:buAutoNum type="alphaLcParenR"/>
              <a:defRPr/>
            </a:pPr>
            <a:endParaRPr lang="en-GB" altLang="en-US" dirty="0">
              <a:solidFill>
                <a:schemeClr val="bg1"/>
              </a:solidFill>
              <a:latin typeface="Times" pitchFamily="2" charset="0"/>
            </a:endParaRPr>
          </a:p>
          <a:p>
            <a:pPr>
              <a:defRPr/>
            </a:pPr>
            <a:endParaRPr lang="en-US" dirty="0">
              <a:solidFill>
                <a:schemeClr val="bg1"/>
              </a:solidFill>
              <a:latin typeface="Times" pitchFamily="2" charset="0"/>
            </a:endParaRPr>
          </a:p>
        </p:txBody>
      </p:sp>
      <p:pic>
        <p:nvPicPr>
          <p:cNvPr id="2050" name="Picture 2" descr="F:\pouring-party-drinks\women-holding-shot-glasses-1304473 (Custom).jpg"/>
          <p:cNvPicPr>
            <a:picLocks noChangeAspect="1" noChangeArrowheads="1"/>
          </p:cNvPicPr>
          <p:nvPr/>
        </p:nvPicPr>
        <p:blipFill>
          <a:blip r:embed="rId4"/>
          <a:srcRect/>
          <a:stretch>
            <a:fillRect/>
          </a:stretch>
        </p:blipFill>
        <p:spPr bwMode="auto">
          <a:xfrm>
            <a:off x="1547664" y="1"/>
            <a:ext cx="3024336" cy="2002110"/>
          </a:xfrm>
          <a:prstGeom prst="rect">
            <a:avLst/>
          </a:prstGeom>
          <a:noFill/>
        </p:spPr>
      </p:pic>
      <p:sp>
        <p:nvSpPr>
          <p:cNvPr id="17409" name="Text Box 1028"/>
          <p:cNvSpPr txBox="1">
            <a:spLocks noChangeArrowheads="1"/>
          </p:cNvSpPr>
          <p:nvPr/>
        </p:nvSpPr>
        <p:spPr bwMode="auto">
          <a:xfrm>
            <a:off x="755576" y="1491630"/>
            <a:ext cx="3313113" cy="2677656"/>
          </a:xfrm>
          <a:prstGeom prst="rect">
            <a:avLst/>
          </a:prstGeom>
          <a:noFill/>
          <a:ln>
            <a:noFill/>
          </a:ln>
        </p:spPr>
        <p:txBody>
          <a:bodyPr>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altLang="en-US" sz="2800" b="1" dirty="0" smtClean="0">
                <a:solidFill>
                  <a:schemeClr val="bg1"/>
                </a:solidFill>
                <a:latin typeface="+mn-lt"/>
              </a:rPr>
              <a:t>Pitanje</a:t>
            </a:r>
            <a:r>
              <a:rPr lang="en-GB" altLang="en-US" sz="2800" b="1" dirty="0" smtClean="0">
                <a:solidFill>
                  <a:schemeClr val="bg1"/>
                </a:solidFill>
                <a:latin typeface="+mn-lt"/>
              </a:rPr>
              <a:t> 2</a:t>
            </a:r>
            <a:r>
              <a:rPr lang="hr-HR" altLang="en-US" sz="2800" b="1" dirty="0" smtClean="0">
                <a:solidFill>
                  <a:schemeClr val="bg1"/>
                </a:solidFill>
                <a:latin typeface="+mn-lt"/>
              </a:rPr>
              <a:t>.</a:t>
            </a:r>
            <a:r>
              <a:rPr lang="en-GB" altLang="en-US" sz="2800" b="1" dirty="0" smtClean="0">
                <a:solidFill>
                  <a:schemeClr val="bg1"/>
                </a:solidFill>
                <a:latin typeface="+mn-lt"/>
              </a:rPr>
              <a:t> </a:t>
            </a:r>
            <a:endParaRPr lang="hr-HR" altLang="en-US" sz="2800" b="1" dirty="0" smtClean="0">
              <a:solidFill>
                <a:schemeClr val="bg1"/>
              </a:solidFill>
              <a:latin typeface="+mn-lt"/>
            </a:endParaRPr>
          </a:p>
          <a:p>
            <a:pPr>
              <a:defRPr/>
            </a:pPr>
            <a:r>
              <a:rPr lang="pl-PL" sz="2800" b="1" dirty="0" smtClean="0"/>
              <a:t>Koliko mladih u Hrvatskoj u dobi od 15 godina svaki tjedan pije alkoholna pića?</a:t>
            </a:r>
            <a:endParaRPr lang="en-US" altLang="en-US" sz="2800" dirty="0">
              <a:latin typeface="+mn-lt"/>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5" name="TextBox 1"/>
          <p:cNvSpPr txBox="1"/>
          <p:nvPr/>
        </p:nvSpPr>
        <p:spPr>
          <a:xfrm>
            <a:off x="4859339" y="313135"/>
            <a:ext cx="3889375" cy="3662541"/>
          </a:xfrm>
          <a:prstGeom prst="rect">
            <a:avLst/>
          </a:prstGeom>
          <a:noFill/>
        </p:spPr>
        <p:txBody>
          <a:bodyPr>
            <a:spAutoFit/>
          </a:bodyPr>
          <a:lstStyle/>
          <a:p>
            <a:pPr>
              <a:defRPr/>
            </a:pPr>
            <a:endParaRPr lang="en-GB" altLang="en-US" sz="1600" b="1" dirty="0">
              <a:solidFill>
                <a:schemeClr val="bg1"/>
              </a:solidFill>
              <a:latin typeface="+mn-lt"/>
            </a:endParaRPr>
          </a:p>
          <a:p>
            <a:endParaRPr lang="vi-VN" sz="1800" dirty="0">
              <a:solidFill>
                <a:schemeClr val="bg1"/>
              </a:solidFill>
              <a:latin typeface="+mn-lt"/>
            </a:endParaRPr>
          </a:p>
          <a:p>
            <a:r>
              <a:rPr lang="vi-VN" sz="1800" dirty="0">
                <a:solidFill>
                  <a:schemeClr val="bg1"/>
                </a:solidFill>
                <a:latin typeface="+mn-lt"/>
              </a:rPr>
              <a:t>Prema podacima Međunarodnog istraživanja o zdravstvenom ponašanju učenika (Health Behaviour in School-aged Children) u 2018. godini u Hrvatskoj u dobi od 15 godina čak 28,7% učenika i 13,6% učenica pije alkohol jednom ili više puta svaki tjedan. Iako se radi o gotovo svakom 3. učeniku i svakoj 7. učenici ipak su u većini oni koji ne piju redovito</a:t>
            </a:r>
            <a:r>
              <a:rPr lang="vi-VN" sz="1800" dirty="0" smtClean="0">
                <a:solidFill>
                  <a:schemeClr val="bg1"/>
                </a:solidFill>
                <a:latin typeface="+mn-lt"/>
              </a:rPr>
              <a:t>.</a:t>
            </a:r>
            <a:endParaRPr lang="en-US" sz="1600" dirty="0">
              <a:solidFill>
                <a:schemeClr val="bg1"/>
              </a:solidFill>
              <a:latin typeface="+mn-lt"/>
            </a:endParaRPr>
          </a:p>
        </p:txBody>
      </p:sp>
      <p:sp>
        <p:nvSpPr>
          <p:cNvPr id="6" name="Text Box 1028"/>
          <p:cNvSpPr txBox="1">
            <a:spLocks noChangeArrowheads="1"/>
          </p:cNvSpPr>
          <p:nvPr/>
        </p:nvSpPr>
        <p:spPr bwMode="auto">
          <a:xfrm>
            <a:off x="827584" y="555526"/>
            <a:ext cx="3313113" cy="3539430"/>
          </a:xfrm>
          <a:prstGeom prst="rect">
            <a:avLst/>
          </a:prstGeom>
          <a:noFill/>
          <a:ln>
            <a:noFill/>
          </a:ln>
        </p:spPr>
        <p:txBody>
          <a:bodyPr>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pl-PL" sz="2800" b="1" dirty="0" smtClean="0"/>
              <a:t>2. Koliko mladih u Hrvatskoj u dobi od 15 godina svaki tjedan pije alkoholna pića?</a:t>
            </a:r>
          </a:p>
          <a:p>
            <a:pPr>
              <a:defRPr/>
            </a:pPr>
            <a:endParaRPr lang="pl-PL" altLang="en-US" sz="2800" b="1" dirty="0" smtClean="0">
              <a:latin typeface="+mn-lt"/>
            </a:endParaRPr>
          </a:p>
          <a:p>
            <a:pPr>
              <a:defRPr/>
            </a:pPr>
            <a:r>
              <a:rPr lang="hr-HR" altLang="en-US" sz="2800" b="1" dirty="0" smtClean="0">
                <a:solidFill>
                  <a:schemeClr val="bg1"/>
                </a:solidFill>
                <a:latin typeface="Calibri" pitchFamily="34" charset="0"/>
              </a:rPr>
              <a:t>Odgovor c</a:t>
            </a:r>
            <a:r>
              <a:rPr lang="hr-HR" altLang="en-US" sz="2800" b="1" dirty="0" smtClean="0">
                <a:solidFill>
                  <a:schemeClr val="bg1"/>
                </a:solidFill>
                <a:latin typeface="+mn-lt"/>
              </a:rPr>
              <a:t>)</a:t>
            </a:r>
            <a:r>
              <a:rPr lang="en-GB" altLang="en-US" sz="2800" b="1" dirty="0" smtClean="0">
                <a:solidFill>
                  <a:schemeClr val="bg1"/>
                </a:solidFill>
                <a:latin typeface="+mn-lt"/>
              </a:rPr>
              <a:t> </a:t>
            </a:r>
            <a:r>
              <a:rPr lang="hr-HR" altLang="en-US" sz="2800" b="1" dirty="0" smtClean="0">
                <a:solidFill>
                  <a:schemeClr val="bg1"/>
                </a:solidFill>
                <a:latin typeface="+mn-lt"/>
              </a:rPr>
              <a:t/>
            </a:r>
            <a:br>
              <a:rPr lang="hr-HR" altLang="en-US" sz="2800" b="1" dirty="0" smtClean="0">
                <a:solidFill>
                  <a:schemeClr val="bg1"/>
                </a:solidFill>
                <a:latin typeface="+mn-lt"/>
              </a:rPr>
            </a:br>
            <a:r>
              <a:rPr lang="vi-VN" sz="2800" dirty="0" smtClean="0">
                <a:solidFill>
                  <a:schemeClr val="bg1"/>
                </a:solidFill>
                <a:latin typeface="+mn-lt"/>
              </a:rPr>
              <a:t>10%-30%</a:t>
            </a:r>
            <a:endParaRPr lang="en-US" altLang="en-US" sz="2800" dirty="0">
              <a:latin typeface="+mn-lt"/>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2" name="TextBox 1"/>
          <p:cNvSpPr txBox="1"/>
          <p:nvPr/>
        </p:nvSpPr>
        <p:spPr>
          <a:xfrm>
            <a:off x="4788024" y="1006078"/>
            <a:ext cx="3816424" cy="3108543"/>
          </a:xfrm>
          <a:prstGeom prst="rect">
            <a:avLst/>
          </a:prstGeom>
          <a:noFill/>
        </p:spPr>
        <p:txBody>
          <a:bodyPr wrap="square">
            <a:spAutoFit/>
          </a:bodyPr>
          <a:lstStyle/>
          <a:p>
            <a:r>
              <a:rPr lang="hr-HR" sz="2800" b="1" dirty="0" smtClean="0">
                <a:solidFill>
                  <a:schemeClr val="bg1"/>
                </a:solidFill>
                <a:latin typeface="+mn-lt"/>
              </a:rPr>
              <a:t>Mogući odgovori:</a:t>
            </a:r>
          </a:p>
          <a:p>
            <a:r>
              <a:rPr lang="hr-HR" sz="2800" dirty="0" smtClean="0">
                <a:solidFill>
                  <a:schemeClr val="bg1"/>
                </a:solidFill>
                <a:latin typeface="+mn-lt"/>
              </a:rPr>
              <a:t>a) ciroza </a:t>
            </a:r>
            <a:r>
              <a:rPr lang="hr-HR" sz="2800" dirty="0" err="1" smtClean="0">
                <a:solidFill>
                  <a:schemeClr val="bg1"/>
                </a:solidFill>
                <a:latin typeface="+mn-lt"/>
              </a:rPr>
              <a:t>jetre</a:t>
            </a:r>
            <a:endParaRPr lang="hr-HR" sz="2800" dirty="0" smtClean="0">
              <a:solidFill>
                <a:schemeClr val="bg1"/>
              </a:solidFill>
              <a:latin typeface="+mn-lt"/>
            </a:endParaRPr>
          </a:p>
          <a:p>
            <a:r>
              <a:rPr lang="hr-HR" sz="2800" dirty="0" smtClean="0">
                <a:solidFill>
                  <a:schemeClr val="bg1"/>
                </a:solidFill>
                <a:latin typeface="+mn-lt"/>
              </a:rPr>
              <a:t>b) rak</a:t>
            </a:r>
          </a:p>
          <a:p>
            <a:r>
              <a:rPr lang="hr-HR" sz="2800" dirty="0" smtClean="0">
                <a:solidFill>
                  <a:schemeClr val="bg1"/>
                </a:solidFill>
                <a:latin typeface="+mn-lt"/>
              </a:rPr>
              <a:t>c) gubitak na težini </a:t>
            </a:r>
          </a:p>
          <a:p>
            <a:r>
              <a:rPr lang="hr-HR" sz="2800" dirty="0" smtClean="0">
                <a:solidFill>
                  <a:schemeClr val="bg1"/>
                </a:solidFill>
                <a:latin typeface="+mn-lt"/>
              </a:rPr>
              <a:t>d) koma</a:t>
            </a:r>
          </a:p>
          <a:p>
            <a:r>
              <a:rPr lang="hr-HR" sz="2800" dirty="0" smtClean="0">
                <a:solidFill>
                  <a:schemeClr val="bg1"/>
                </a:solidFill>
                <a:latin typeface="+mn-lt"/>
              </a:rPr>
              <a:t>e) nezgoda</a:t>
            </a:r>
          </a:p>
          <a:p>
            <a:pPr>
              <a:defRPr/>
            </a:pPr>
            <a:endParaRPr lang="en-US" sz="2800" dirty="0">
              <a:solidFill>
                <a:schemeClr val="bg1"/>
              </a:solidFill>
              <a:latin typeface="+mn-lt"/>
            </a:endParaRPr>
          </a:p>
        </p:txBody>
      </p:sp>
      <p:sp>
        <p:nvSpPr>
          <p:cNvPr id="18433" name="Text Box 2"/>
          <p:cNvSpPr txBox="1">
            <a:spLocks noChangeArrowheads="1"/>
          </p:cNvSpPr>
          <p:nvPr/>
        </p:nvSpPr>
        <p:spPr bwMode="auto">
          <a:xfrm>
            <a:off x="323528" y="1347614"/>
            <a:ext cx="3960813" cy="2246769"/>
          </a:xfrm>
          <a:prstGeom prst="rect">
            <a:avLst/>
          </a:prstGeom>
          <a:noFill/>
          <a:ln>
            <a:noFill/>
          </a:ln>
        </p:spPr>
        <p:txBody>
          <a:bodyPr>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509713" indent="5334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altLang="en-US" sz="2800" b="1" dirty="0" smtClean="0">
                <a:solidFill>
                  <a:schemeClr val="bg1"/>
                </a:solidFill>
                <a:latin typeface="+mn-lt"/>
              </a:rPr>
              <a:t>Pitanje</a:t>
            </a:r>
            <a:r>
              <a:rPr lang="en-GB" altLang="en-US" sz="2800" b="1" dirty="0" smtClean="0">
                <a:solidFill>
                  <a:schemeClr val="bg1"/>
                </a:solidFill>
                <a:latin typeface="+mn-lt"/>
              </a:rPr>
              <a:t> 3</a:t>
            </a:r>
            <a:r>
              <a:rPr lang="hr-HR" altLang="en-US" sz="2800" b="1" dirty="0" smtClean="0">
                <a:solidFill>
                  <a:schemeClr val="bg1"/>
                </a:solidFill>
                <a:latin typeface="+mn-lt"/>
              </a:rPr>
              <a:t>.</a:t>
            </a:r>
          </a:p>
          <a:p>
            <a:pPr>
              <a:defRPr/>
            </a:pPr>
            <a:r>
              <a:rPr lang="hr-HR" sz="2800" b="1" dirty="0" smtClean="0">
                <a:solidFill>
                  <a:schemeClr val="bg1"/>
                </a:solidFill>
              </a:rPr>
              <a:t>Koji je najčešći zdravstveni rizik konzumiranja alkohola kod mladih?</a:t>
            </a:r>
            <a:endParaRPr lang="en-US" altLang="en-US" dirty="0">
              <a:solidFill>
                <a:schemeClr val="bg1"/>
              </a:solidFill>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4572000" cy="4227934"/>
          </a:xfrm>
          <a:prstGeom prst="rect">
            <a:avLst/>
          </a:prstGeom>
          <a:solidFill>
            <a:srgbClr val="68238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4" name="TextBox 1"/>
          <p:cNvSpPr txBox="1"/>
          <p:nvPr/>
        </p:nvSpPr>
        <p:spPr>
          <a:xfrm>
            <a:off x="4644008" y="0"/>
            <a:ext cx="4392488" cy="5016758"/>
          </a:xfrm>
          <a:prstGeom prst="rect">
            <a:avLst/>
          </a:prstGeom>
          <a:solidFill>
            <a:schemeClr val="tx1"/>
          </a:solidFill>
        </p:spPr>
        <p:txBody>
          <a:bodyPr wrap="square">
            <a:spAutoFit/>
          </a:bodyPr>
          <a:lstStyle/>
          <a:p>
            <a:r>
              <a:rPr lang="vi-VN" sz="1600" dirty="0" smtClean="0">
                <a:solidFill>
                  <a:schemeClr val="bg1"/>
                </a:solidFill>
                <a:latin typeface="Calibri" pitchFamily="34" charset="0"/>
              </a:rPr>
              <a:t>Alkohol utječe na koordinaciju, ravnotežu i sposobnost prosuđivanja. Navedeno dovodi do češćih fizičkih obračuna (tučnjava) ali i do nenamjernih ozljeda uslijed padova i sl. Najčešći smrtni ishodi kod mladih vezani uz alkohol događanju se u prometnim nesrećama. Prema podacima MUP-a u 2018. godini 653 prometne nesreće skrivile su osobe mlađe od 24 godine motornim vozilom pod utjecajem alkohola, sa 17 poginulih i 256 ozlijeđenih.</a:t>
            </a:r>
            <a:br>
              <a:rPr lang="vi-VN" sz="1600" dirty="0" smtClean="0">
                <a:solidFill>
                  <a:schemeClr val="bg1"/>
                </a:solidFill>
                <a:latin typeface="Calibri" pitchFamily="34" charset="0"/>
              </a:rPr>
            </a:br>
            <a:r>
              <a:rPr lang="vi-VN" sz="1600" dirty="0" smtClean="0">
                <a:solidFill>
                  <a:schemeClr val="bg1"/>
                </a:solidFill>
                <a:latin typeface="Calibri" pitchFamily="34" charset="0"/>
              </a:rPr>
              <a:t>Alkoholne bolesti jetre ili druge bolesti vezane uz alkohol kao što su maligne bolesti također mogu biti smrtonosne ali se javljaju kod odraslih koji prekomjerno piju kroz dulje vrijeme. Prema istraživanju objavljenom 2017. godine u prestižnom znanstvenom časopisu Lancet alkohol je uzročni čimbenik raka gornjeg dišnog i probavnog sustava kao i raka debelog crijeva, jetre i dojke. Povezanost postoji i kod brojnih drugih malignih bolesti.</a:t>
            </a:r>
            <a:endParaRPr lang="en-US" sz="1600" dirty="0">
              <a:solidFill>
                <a:schemeClr val="bg1"/>
              </a:solidFill>
              <a:latin typeface="Calibri" pitchFamily="34" charset="0"/>
            </a:endParaRPr>
          </a:p>
        </p:txBody>
      </p:sp>
      <p:pic>
        <p:nvPicPr>
          <p:cNvPr id="5122" name="Picture 2" descr="F:\pouring-party-drinks\drink-2106757_1280.jpg"/>
          <p:cNvPicPr>
            <a:picLocks noChangeAspect="1" noChangeArrowheads="1"/>
          </p:cNvPicPr>
          <p:nvPr/>
        </p:nvPicPr>
        <p:blipFill>
          <a:blip r:embed="rId3"/>
          <a:srcRect/>
          <a:stretch>
            <a:fillRect/>
          </a:stretch>
        </p:blipFill>
        <p:spPr bwMode="auto">
          <a:xfrm>
            <a:off x="2397586" y="1"/>
            <a:ext cx="2136221" cy="2931789"/>
          </a:xfrm>
          <a:prstGeom prst="rect">
            <a:avLst/>
          </a:prstGeom>
          <a:noFill/>
        </p:spPr>
      </p:pic>
      <p:sp>
        <p:nvSpPr>
          <p:cNvPr id="3" name="Text Box 2"/>
          <p:cNvSpPr txBox="1">
            <a:spLocks noChangeArrowheads="1"/>
          </p:cNvSpPr>
          <p:nvPr/>
        </p:nvSpPr>
        <p:spPr bwMode="auto">
          <a:xfrm>
            <a:off x="323528" y="483518"/>
            <a:ext cx="3960813" cy="3724096"/>
          </a:xfrm>
          <a:prstGeom prst="rect">
            <a:avLst/>
          </a:prstGeom>
          <a:noFill/>
          <a:ln>
            <a:noFill/>
          </a:ln>
        </p:spPr>
        <p:txBody>
          <a:bodyPr>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509713" indent="5334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en-GB" altLang="en-US" sz="2800" b="1" dirty="0" smtClean="0">
                <a:solidFill>
                  <a:schemeClr val="bg1"/>
                </a:solidFill>
                <a:latin typeface="+mn-lt"/>
              </a:rPr>
              <a:t>3</a:t>
            </a:r>
            <a:r>
              <a:rPr lang="hr-HR" altLang="en-US" sz="2800" b="1" dirty="0" smtClean="0">
                <a:solidFill>
                  <a:schemeClr val="bg1"/>
                </a:solidFill>
                <a:latin typeface="+mn-lt"/>
              </a:rPr>
              <a:t>. </a:t>
            </a:r>
            <a:r>
              <a:rPr lang="hr-HR" sz="2800" b="1" dirty="0" smtClean="0">
                <a:solidFill>
                  <a:schemeClr val="bg1"/>
                </a:solidFill>
              </a:rPr>
              <a:t>Koji je naj</a:t>
            </a:r>
            <a:r>
              <a:rPr lang="hr-HR" sz="2800" b="1" dirty="0" smtClean="0"/>
              <a:t>češći </a:t>
            </a:r>
            <a:r>
              <a:rPr lang="hr-HR" sz="2800" b="1" dirty="0" smtClean="0">
                <a:solidFill>
                  <a:schemeClr val="bg1"/>
                </a:solidFill>
              </a:rPr>
              <a:t>zdravstveni r</a:t>
            </a:r>
            <a:r>
              <a:rPr lang="hr-HR" sz="2800" b="1" dirty="0" smtClean="0"/>
              <a:t>izik </a:t>
            </a:r>
            <a:r>
              <a:rPr lang="hr-HR" sz="2800" b="1" dirty="0" smtClean="0">
                <a:solidFill>
                  <a:schemeClr val="bg1"/>
                </a:solidFill>
              </a:rPr>
              <a:t>konzumiranj</a:t>
            </a:r>
            <a:r>
              <a:rPr lang="hr-HR" sz="2800" b="1" dirty="0" smtClean="0"/>
              <a:t>a alkohola </a:t>
            </a:r>
            <a:r>
              <a:rPr lang="hr-HR" sz="2800" b="1" dirty="0" smtClean="0">
                <a:solidFill>
                  <a:schemeClr val="bg1"/>
                </a:solidFill>
              </a:rPr>
              <a:t>kod mladih?</a:t>
            </a:r>
          </a:p>
          <a:p>
            <a:pPr>
              <a:defRPr/>
            </a:pPr>
            <a:endParaRPr lang="hr-HR" altLang="en-US" sz="2800" b="1" dirty="0" smtClean="0">
              <a:latin typeface="+mn-lt"/>
            </a:endParaRPr>
          </a:p>
          <a:p>
            <a:pPr>
              <a:defRPr/>
            </a:pPr>
            <a:r>
              <a:rPr lang="hr-HR" altLang="en-US" sz="2800" b="1" dirty="0" smtClean="0">
                <a:solidFill>
                  <a:schemeClr val="bg1"/>
                </a:solidFill>
                <a:latin typeface="+mn-lt"/>
              </a:rPr>
              <a:t>Odgovor e)</a:t>
            </a:r>
          </a:p>
          <a:p>
            <a:pPr>
              <a:defRPr/>
            </a:pPr>
            <a:r>
              <a:rPr lang="hr-HR" sz="2000" dirty="0" smtClean="0">
                <a:solidFill>
                  <a:schemeClr val="bg1"/>
                </a:solidFill>
                <a:latin typeface="+mn-lt"/>
              </a:rPr>
              <a:t>R</a:t>
            </a:r>
            <a:r>
              <a:rPr lang="vi-VN" sz="2000" dirty="0" smtClean="0">
                <a:solidFill>
                  <a:schemeClr val="bg1"/>
                </a:solidFill>
                <a:latin typeface="Calibri" pitchFamily="34" charset="0"/>
              </a:rPr>
              <a:t>izik od </a:t>
            </a:r>
            <a:r>
              <a:rPr lang="vi-VN" sz="2000" b="1" dirty="0" smtClean="0">
                <a:solidFill>
                  <a:schemeClr val="bg1"/>
                </a:solidFill>
                <a:latin typeface="Calibri" pitchFamily="34" charset="0"/>
              </a:rPr>
              <a:t>nezgode</a:t>
            </a:r>
            <a:r>
              <a:rPr lang="vi-VN" sz="2000" dirty="0" smtClean="0">
                <a:solidFill>
                  <a:schemeClr val="bg1"/>
                </a:solidFill>
                <a:latin typeface="Calibri" pitchFamily="34" charset="0"/>
              </a:rPr>
              <a:t> daleko je najčešći zdravstveni rizik kod mladih ljudi koji konzumiraju alkohol</a:t>
            </a:r>
            <a:endParaRPr lang="en-US" altLang="en-US" sz="2000" dirty="0">
              <a:solidFill>
                <a:schemeClr val="bg1"/>
              </a:solidFill>
            </a:endParaRP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19457" name="Text Box 2"/>
          <p:cNvSpPr txBox="1">
            <a:spLocks noChangeArrowheads="1"/>
          </p:cNvSpPr>
          <p:nvPr/>
        </p:nvSpPr>
        <p:spPr bwMode="auto">
          <a:xfrm>
            <a:off x="467544" y="699542"/>
            <a:ext cx="3810000" cy="2246769"/>
          </a:xfrm>
          <a:prstGeom prst="rect">
            <a:avLst/>
          </a:prstGeom>
          <a:noFill/>
          <a:ln>
            <a:noFill/>
          </a:ln>
        </p:spPr>
        <p:txBody>
          <a:bodyPr>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143000" indent="-2286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altLang="en-US" sz="2800" b="1" dirty="0" smtClean="0">
                <a:latin typeface="+mn-lt"/>
              </a:rPr>
              <a:t>Pitanje 4.</a:t>
            </a:r>
            <a:r>
              <a:rPr lang="en-GB" altLang="en-US" sz="2800" b="1" dirty="0" smtClean="0">
                <a:latin typeface="+mn-lt"/>
              </a:rPr>
              <a:t> </a:t>
            </a:r>
            <a:endParaRPr lang="hr-HR" altLang="en-US" sz="2800" b="1" dirty="0" smtClean="0">
              <a:latin typeface="+mn-lt"/>
            </a:endParaRPr>
          </a:p>
          <a:p>
            <a:pPr>
              <a:defRPr/>
            </a:pPr>
            <a:r>
              <a:rPr lang="pl-PL" sz="2800" b="1" dirty="0" smtClean="0">
                <a:solidFill>
                  <a:schemeClr val="bg1"/>
                </a:solidFill>
                <a:latin typeface="Times New Roman" pitchFamily="18" charset="0"/>
                <a:cs typeface="Times New Roman" pitchFamily="18" charset="0"/>
              </a:rPr>
              <a:t>Koja je granica sigurnog konzumiranja alkohola za mlađe od 18 godina?</a:t>
            </a:r>
            <a:endParaRPr lang="en-US" altLang="en-US" sz="2800" dirty="0">
              <a:solidFill>
                <a:schemeClr val="bg1"/>
              </a:solidFill>
              <a:latin typeface="Times New Roman" pitchFamily="18" charset="0"/>
              <a:cs typeface="Times New Roman" pitchFamily="18" charset="0"/>
            </a:endParaRPr>
          </a:p>
        </p:txBody>
      </p:sp>
      <p:sp>
        <p:nvSpPr>
          <p:cNvPr id="2" name="TextBox 1"/>
          <p:cNvSpPr txBox="1"/>
          <p:nvPr/>
        </p:nvSpPr>
        <p:spPr>
          <a:xfrm>
            <a:off x="5148064" y="987574"/>
            <a:ext cx="3671887" cy="2677656"/>
          </a:xfrm>
          <a:prstGeom prst="rect">
            <a:avLst/>
          </a:prstGeom>
          <a:noFill/>
        </p:spPr>
        <p:txBody>
          <a:bodyPr>
            <a:spAutoFit/>
          </a:bodyPr>
          <a:lstStyle/>
          <a:p>
            <a:r>
              <a:rPr lang="hr-HR" sz="2800" b="1" dirty="0" smtClean="0">
                <a:solidFill>
                  <a:schemeClr val="bg1"/>
                </a:solidFill>
                <a:latin typeface="+mn-lt"/>
              </a:rPr>
              <a:t>Mogući odgovori.</a:t>
            </a:r>
          </a:p>
          <a:p>
            <a:r>
              <a:rPr lang="hr-HR" sz="2800" dirty="0" smtClean="0">
                <a:solidFill>
                  <a:schemeClr val="bg1"/>
                </a:solidFill>
                <a:latin typeface="+mn-lt"/>
              </a:rPr>
              <a:t>a) jedno piće</a:t>
            </a:r>
          </a:p>
          <a:p>
            <a:r>
              <a:rPr lang="hr-HR" sz="2800" dirty="0" smtClean="0">
                <a:solidFill>
                  <a:schemeClr val="bg1"/>
                </a:solidFill>
                <a:latin typeface="+mn-lt"/>
              </a:rPr>
              <a:t>b) dva pića</a:t>
            </a:r>
          </a:p>
          <a:p>
            <a:r>
              <a:rPr lang="hr-HR" sz="2800" dirty="0" smtClean="0">
                <a:solidFill>
                  <a:schemeClr val="bg1"/>
                </a:solidFill>
                <a:latin typeface="+mn-lt"/>
              </a:rPr>
              <a:t>c) četiri pića</a:t>
            </a:r>
          </a:p>
          <a:p>
            <a:r>
              <a:rPr lang="hr-HR" sz="2800" dirty="0" smtClean="0">
                <a:solidFill>
                  <a:schemeClr val="bg1"/>
                </a:solidFill>
                <a:latin typeface="+mn-lt"/>
              </a:rPr>
              <a:t>d) nema sigurne granice</a:t>
            </a:r>
          </a:p>
          <a:p>
            <a:pPr>
              <a:defRPr/>
            </a:pPr>
            <a:endParaRPr lang="en-US" sz="2800" dirty="0">
              <a:solidFill>
                <a:schemeClr val="bg1"/>
              </a:solidFill>
              <a:latin typeface="+mn-lt"/>
            </a:endParaRPr>
          </a:p>
        </p:txBody>
      </p:sp>
    </p:spTree>
    <p:custDataLst>
      <p:tags r:id="rId1"/>
    </p:custData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11113" y="0"/>
            <a:ext cx="4583113" cy="4227934"/>
          </a:xfrm>
          <a:prstGeom prst="rect">
            <a:avLst/>
          </a:prstGeom>
          <a:solidFill>
            <a:srgbClr val="E4B010"/>
          </a:solidFill>
          <a:ln>
            <a:noFill/>
          </a:ln>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dirty="0"/>
          </a:p>
        </p:txBody>
      </p:sp>
      <p:sp>
        <p:nvSpPr>
          <p:cNvPr id="3" name="Text Box 2"/>
          <p:cNvSpPr txBox="1">
            <a:spLocks noChangeArrowheads="1"/>
          </p:cNvSpPr>
          <p:nvPr/>
        </p:nvSpPr>
        <p:spPr bwMode="auto">
          <a:xfrm>
            <a:off x="395536" y="483518"/>
            <a:ext cx="3744415" cy="3600986"/>
          </a:xfrm>
          <a:prstGeom prst="rect">
            <a:avLst/>
          </a:prstGeom>
          <a:noFill/>
          <a:ln>
            <a:noFill/>
          </a:ln>
        </p:spPr>
        <p:txBody>
          <a:bodyPr wrap="square">
            <a:spAutoFit/>
          </a:bodyPr>
          <a:lstStyle>
            <a:lvl1pPr marL="3175" indent="19050">
              <a:tabLst>
                <a:tab pos="382588" algn="l"/>
              </a:tabLst>
              <a:defRPr sz="2400">
                <a:solidFill>
                  <a:schemeClr val="tx1"/>
                </a:solidFill>
                <a:latin typeface="Times" pitchFamily="2" charset="0"/>
                <a:ea typeface="MS PGothic" panose="020B0600070205080204" pitchFamily="34" charset="-128"/>
              </a:defRPr>
            </a:lvl1pPr>
            <a:lvl2pPr marL="742950" indent="-285750">
              <a:tabLst>
                <a:tab pos="382588" algn="l"/>
              </a:tabLst>
              <a:defRPr sz="2400">
                <a:solidFill>
                  <a:schemeClr val="tx1"/>
                </a:solidFill>
                <a:latin typeface="Times" pitchFamily="2" charset="0"/>
                <a:ea typeface="MS PGothic" panose="020B0600070205080204" pitchFamily="34" charset="-128"/>
              </a:defRPr>
            </a:lvl2pPr>
            <a:lvl3pPr marL="1509713" indent="533400">
              <a:tabLst>
                <a:tab pos="382588" algn="l"/>
              </a:tabLst>
              <a:defRPr sz="2400">
                <a:solidFill>
                  <a:schemeClr val="tx1"/>
                </a:solidFill>
                <a:latin typeface="Times" pitchFamily="2" charset="0"/>
                <a:ea typeface="MS PGothic" panose="020B0600070205080204" pitchFamily="34" charset="-128"/>
              </a:defRPr>
            </a:lvl3pPr>
            <a:lvl4pPr marL="1600200" indent="-228600">
              <a:tabLst>
                <a:tab pos="382588" algn="l"/>
              </a:tabLst>
              <a:defRPr sz="2400">
                <a:solidFill>
                  <a:schemeClr val="tx1"/>
                </a:solidFill>
                <a:latin typeface="Times" pitchFamily="2" charset="0"/>
                <a:ea typeface="MS PGothic" panose="020B0600070205080204" pitchFamily="34" charset="-128"/>
              </a:defRPr>
            </a:lvl4pPr>
            <a:lvl5pPr marL="2057400" indent="-228600">
              <a:tabLst>
                <a:tab pos="382588" algn="l"/>
              </a:tabLst>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tabLst>
                <a:tab pos="382588" algn="l"/>
              </a:tabLst>
              <a:defRPr sz="2400">
                <a:solidFill>
                  <a:schemeClr val="tx1"/>
                </a:solidFill>
                <a:latin typeface="Times" pitchFamily="2" charset="0"/>
                <a:ea typeface="MS PGothic" panose="020B0600070205080204" pitchFamily="34" charset="-128"/>
              </a:defRPr>
            </a:lvl9pPr>
          </a:lstStyle>
          <a:p>
            <a:pPr>
              <a:defRPr/>
            </a:pPr>
            <a:r>
              <a:rPr lang="hr-HR" altLang="en-US" sz="2800" b="1" dirty="0" smtClean="0">
                <a:solidFill>
                  <a:schemeClr val="bg1"/>
                </a:solidFill>
              </a:rPr>
              <a:t>4. </a:t>
            </a:r>
            <a:r>
              <a:rPr lang="pl-PL" sz="2800" b="1" dirty="0" smtClean="0">
                <a:solidFill>
                  <a:schemeClr val="bg1"/>
                </a:solidFill>
                <a:latin typeface="Times New Roman" pitchFamily="18" charset="0"/>
                <a:cs typeface="Times New Roman" pitchFamily="18" charset="0"/>
              </a:rPr>
              <a:t>Koja je granica sigurnog konzumiranja alkohola za mlađe od 18 godina?</a:t>
            </a:r>
            <a:endParaRPr lang="en-US" altLang="en-US" sz="2800" dirty="0" smtClean="0">
              <a:solidFill>
                <a:schemeClr val="bg1"/>
              </a:solidFill>
              <a:latin typeface="Times New Roman" pitchFamily="18" charset="0"/>
              <a:cs typeface="Times New Roman" pitchFamily="18" charset="0"/>
            </a:endParaRPr>
          </a:p>
          <a:p>
            <a:pPr>
              <a:defRPr/>
            </a:pPr>
            <a:endParaRPr lang="hr-HR" altLang="en-US" sz="2800" b="1" dirty="0" smtClean="0">
              <a:solidFill>
                <a:schemeClr val="bg1"/>
              </a:solidFill>
              <a:latin typeface="+mn-lt"/>
            </a:endParaRPr>
          </a:p>
          <a:p>
            <a:pPr>
              <a:defRPr/>
            </a:pPr>
            <a:r>
              <a:rPr lang="hr-HR" altLang="en-US" sz="2800" b="1" dirty="0" smtClean="0">
                <a:solidFill>
                  <a:schemeClr val="bg1"/>
                </a:solidFill>
                <a:latin typeface="+mn-lt"/>
              </a:rPr>
              <a:t>Odgovor d)</a:t>
            </a:r>
          </a:p>
          <a:p>
            <a:pPr>
              <a:defRPr/>
            </a:pPr>
            <a:r>
              <a:rPr lang="vi-VN" sz="2000" dirty="0" smtClean="0">
                <a:solidFill>
                  <a:schemeClr val="bg1"/>
                </a:solidFill>
                <a:latin typeface="+mn-lt"/>
              </a:rPr>
              <a:t>Nema sigurne granice konzumiranja alkohola za mlađe od 18 godina</a:t>
            </a:r>
            <a:endParaRPr lang="en-US" altLang="en-US" sz="2000" dirty="0">
              <a:solidFill>
                <a:schemeClr val="bg1"/>
              </a:solidFill>
              <a:latin typeface="+mn-lt"/>
            </a:endParaRPr>
          </a:p>
        </p:txBody>
      </p:sp>
      <p:sp>
        <p:nvSpPr>
          <p:cNvPr id="4" name="TextBox 1"/>
          <p:cNvSpPr txBox="1"/>
          <p:nvPr/>
        </p:nvSpPr>
        <p:spPr>
          <a:xfrm>
            <a:off x="4788024" y="1779662"/>
            <a:ext cx="3744416" cy="2308324"/>
          </a:xfrm>
          <a:prstGeom prst="rect">
            <a:avLst/>
          </a:prstGeom>
          <a:solidFill>
            <a:schemeClr val="tx1"/>
          </a:solidFill>
        </p:spPr>
        <p:txBody>
          <a:bodyPr wrap="square">
            <a:spAutoFit/>
          </a:bodyPr>
          <a:lstStyle/>
          <a:p>
            <a:r>
              <a:rPr lang="vi-VN" dirty="0" smtClean="0">
                <a:solidFill>
                  <a:schemeClr val="bg1"/>
                </a:solidFill>
                <a:latin typeface="Calibri" pitchFamily="34" charset="0"/>
              </a:rPr>
              <a:t>Mladi ljudi slabije se nose s učincima alkohola, tjelesno i emocionalno. Tijelo i mozak još nisu potpuno razvijeni te su zato podložniji utjecaju alkohola od odraslih.</a:t>
            </a:r>
            <a:endParaRPr lang="vi-VN" dirty="0">
              <a:solidFill>
                <a:schemeClr val="bg1"/>
              </a:solidFill>
              <a:latin typeface="Calibri" pitchFamily="34" charset="0"/>
            </a:endParaRPr>
          </a:p>
        </p:txBody>
      </p:sp>
      <p:pic>
        <p:nvPicPr>
          <p:cNvPr id="5" name="Picture 2" descr="F:\pouring-party-drinks\close-up-of-teenage-girl-256657 (Custom).jpg"/>
          <p:cNvPicPr>
            <a:picLocks noChangeAspect="1" noChangeArrowheads="1"/>
          </p:cNvPicPr>
          <p:nvPr/>
        </p:nvPicPr>
        <p:blipFill>
          <a:blip r:embed="rId2"/>
          <a:srcRect/>
          <a:stretch>
            <a:fillRect/>
          </a:stretch>
        </p:blipFill>
        <p:spPr bwMode="auto">
          <a:xfrm>
            <a:off x="6420355" y="0"/>
            <a:ext cx="2723645" cy="1816671"/>
          </a:xfrm>
          <a:prstGeom prst="rect">
            <a:avLst/>
          </a:prstGeom>
          <a:noFill/>
        </p:spPr>
      </p:pic>
    </p:spTree>
  </p:cSld>
  <p:clrMapOvr>
    <a:masterClrMapping/>
  </p:clrMapOvr>
  <p:transition>
    <p:pull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2791</TotalTime>
  <Words>1372</Words>
  <Application>Microsoft Office PowerPoint</Application>
  <PresentationFormat>Prikaz na zaslonu (16:9)</PresentationFormat>
  <Paragraphs>201</Paragraphs>
  <Slides>26</Slides>
  <Notes>12</Notes>
  <HiddenSlides>0</HiddenSlides>
  <MMClips>0</MMClips>
  <ScaleCrop>false</ScaleCrop>
  <HeadingPairs>
    <vt:vector size="4" baseType="variant">
      <vt:variant>
        <vt:lpstr>Tema</vt:lpstr>
      </vt:variant>
      <vt:variant>
        <vt:i4>1</vt:i4>
      </vt:variant>
      <vt:variant>
        <vt:lpstr>Naslovi slajdova</vt:lpstr>
      </vt:variant>
      <vt:variant>
        <vt:i4>26</vt:i4>
      </vt:variant>
    </vt:vector>
  </HeadingPairs>
  <TitlesOfParts>
    <vt:vector size="27" baseType="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2019-09-27T14:42:19Z</cp:lastPrinted>
  <dcterms:created xsi:type="dcterms:W3CDTF">2010-02-26T12:51:11Z</dcterms:created>
  <dcterms:modified xsi:type="dcterms:W3CDTF">2019-11-28T12:31:21Z</dcterms:modified>
</cp:coreProperties>
</file>